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702" r:id="rId1"/>
  </p:sldMasterIdLst>
  <p:notesMasterIdLst>
    <p:notesMasterId r:id="rId62"/>
  </p:notesMasterIdLst>
  <p:handoutMasterIdLst>
    <p:handoutMasterId r:id="rId63"/>
  </p:handoutMasterIdLst>
  <p:sldIdLst>
    <p:sldId id="466" r:id="rId2"/>
    <p:sldId id="474" r:id="rId3"/>
    <p:sldId id="478" r:id="rId4"/>
    <p:sldId id="476" r:id="rId5"/>
    <p:sldId id="477" r:id="rId6"/>
    <p:sldId id="479" r:id="rId7"/>
    <p:sldId id="480" r:id="rId8"/>
    <p:sldId id="475" r:id="rId9"/>
    <p:sldId id="463" r:id="rId10"/>
    <p:sldId id="464" r:id="rId11"/>
    <p:sldId id="465" r:id="rId12"/>
    <p:sldId id="414" r:id="rId13"/>
    <p:sldId id="423" r:id="rId14"/>
    <p:sldId id="424" r:id="rId15"/>
    <p:sldId id="425" r:id="rId16"/>
    <p:sldId id="426" r:id="rId17"/>
    <p:sldId id="428" r:id="rId18"/>
    <p:sldId id="415" r:id="rId19"/>
    <p:sldId id="429" r:id="rId20"/>
    <p:sldId id="430" r:id="rId21"/>
    <p:sldId id="431" r:id="rId22"/>
    <p:sldId id="432" r:id="rId23"/>
    <p:sldId id="433" r:id="rId24"/>
    <p:sldId id="434" r:id="rId25"/>
    <p:sldId id="435" r:id="rId26"/>
    <p:sldId id="436" r:id="rId27"/>
    <p:sldId id="437" r:id="rId28"/>
    <p:sldId id="438" r:id="rId29"/>
    <p:sldId id="439" r:id="rId30"/>
    <p:sldId id="417" r:id="rId31"/>
    <p:sldId id="440" r:id="rId32"/>
    <p:sldId id="418" r:id="rId33"/>
    <p:sldId id="441" r:id="rId34"/>
    <p:sldId id="442" r:id="rId35"/>
    <p:sldId id="419" r:id="rId36"/>
    <p:sldId id="443" r:id="rId37"/>
    <p:sldId id="420" r:id="rId38"/>
    <p:sldId id="421" r:id="rId39"/>
    <p:sldId id="444" r:id="rId40"/>
    <p:sldId id="445" r:id="rId41"/>
    <p:sldId id="446" r:id="rId42"/>
    <p:sldId id="447" r:id="rId43"/>
    <p:sldId id="448" r:id="rId44"/>
    <p:sldId id="449" r:id="rId45"/>
    <p:sldId id="457" r:id="rId46"/>
    <p:sldId id="451" r:id="rId47"/>
    <p:sldId id="452" r:id="rId48"/>
    <p:sldId id="453" r:id="rId49"/>
    <p:sldId id="454" r:id="rId50"/>
    <p:sldId id="455" r:id="rId51"/>
    <p:sldId id="462" r:id="rId52"/>
    <p:sldId id="458" r:id="rId53"/>
    <p:sldId id="459" r:id="rId54"/>
    <p:sldId id="460" r:id="rId55"/>
    <p:sldId id="469" r:id="rId56"/>
    <p:sldId id="470" r:id="rId57"/>
    <p:sldId id="471" r:id="rId58"/>
    <p:sldId id="472" r:id="rId59"/>
    <p:sldId id="473" r:id="rId60"/>
    <p:sldId id="468" r:id="rId61"/>
  </p:sldIdLst>
  <p:sldSz cx="9906000" cy="6858000" type="A4"/>
  <p:notesSz cx="6797675" cy="9926638"/>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12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15979"/>
    <a:srgbClr val="0099CC"/>
    <a:srgbClr val="FFCC99"/>
    <a:srgbClr val="FF9933"/>
    <a:srgbClr val="FF5050"/>
    <a:srgbClr val="F2DDC2"/>
    <a:srgbClr val="008000"/>
    <a:srgbClr val="0066FF"/>
    <a:srgbClr val="FFFF00"/>
    <a:srgbClr val="CC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27F97BB-C833-4FB7-BDE5-3F7075034690}" styleName="Estilo temático 2 - Énfasis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DF18680-E054-41AD-8BC1-D1AEF772440D}" styleName="Estilo medio 2 - Énfasis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3C2FFA5D-87B4-456A-9821-1D502468CF0F}" styleName="Estilo temático 1 - Énfasis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793D81CF-94F2-401A-BA57-92F5A7B2D0C5}" styleName="Estilo medio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F5AB1C69-6EDB-4FF4-983F-18BD219EF322}" styleName="Estilo medio 2 - Énfasis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Estilo medio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799B23B-EC83-4686-B30A-512413B5E67A}" styleName="Estilo claro 3 - Acento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B301B821-A1FF-4177-AEE7-76D212191A09}" styleName="Estilo medio 1 - Énfasis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D7AC3CCA-C797-4891-BE02-D94E43425B78}" styleName="Estilo medio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3B4B98B0-60AC-42C2-AFA5-B58CD77FA1E5}" styleName="Estilo claro 1 - Acento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C083E6E3-FA7D-4D7B-A595-EF9225AFEA82}" styleName="Estilo claro 1 - Acento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0E3FDE45-AF77-4B5C-9715-49D594BDF05E}" styleName="Estilo claro 1 - Acento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940675A-B579-460E-94D1-54222C63F5DA}" styleName="Sin estilo, cuadrícula de la tabla">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75DCB02-9BB8-47FD-8907-85C794F793BA}" styleName="Estilo temático 1 - Énfasis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616DA210-FB5B-4158-B5E0-FEB733F419BA}" styleName="Estilo claro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71" autoAdjust="0"/>
    <p:restoredTop sz="94532" autoAdjust="0"/>
  </p:normalViewPr>
  <p:slideViewPr>
    <p:cSldViewPr>
      <p:cViewPr varScale="1">
        <p:scale>
          <a:sx n="108" d="100"/>
          <a:sy n="108" d="100"/>
        </p:scale>
        <p:origin x="1470" y="84"/>
      </p:cViewPr>
      <p:guideLst>
        <p:guide orient="horz" pos="2160"/>
        <p:guide pos="312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handoutMaster" Target="handoutMasters/handout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C88B669-8609-4E36-A335-FF10A6E24E20}" type="doc">
      <dgm:prSet loTypeId="urn:microsoft.com/office/officeart/2005/8/layout/hList1" loCatId="list" qsTypeId="urn:microsoft.com/office/officeart/2005/8/quickstyle/simple1" qsCatId="simple" csTypeId="urn:microsoft.com/office/officeart/2005/8/colors/accent2_5" csCatId="accent2" phldr="1"/>
      <dgm:spPr/>
      <dgm:t>
        <a:bodyPr/>
        <a:lstStyle/>
        <a:p>
          <a:endParaRPr lang="es-ES"/>
        </a:p>
      </dgm:t>
    </dgm:pt>
    <dgm:pt modelId="{0C78475A-DE74-413E-B793-E1BD27F87205}">
      <dgm:prSet phldrT="[Texto]"/>
      <dgm:spPr/>
      <dgm:t>
        <a:bodyPr/>
        <a:lstStyle/>
        <a:p>
          <a:r>
            <a:rPr lang="es-CO" b="1" i="0" dirty="0"/>
            <a:t>En 1970, John </a:t>
          </a:r>
          <a:r>
            <a:rPr lang="es-CO" b="1" i="0" dirty="0" err="1"/>
            <a:t>Shoch</a:t>
          </a:r>
          <a:r>
            <a:rPr lang="es-CO" b="1" i="0" dirty="0"/>
            <a:t> y Jon </a:t>
          </a:r>
          <a:r>
            <a:rPr lang="es-CO" b="1" i="0" dirty="0" err="1"/>
            <a:t>Hupp</a:t>
          </a:r>
          <a:r>
            <a:rPr lang="es-CO" b="1" i="0" dirty="0"/>
            <a:t> elaboraron programas autorreplicables</a:t>
          </a:r>
          <a:endParaRPr lang="es-ES" dirty="0"/>
        </a:p>
      </dgm:t>
    </dgm:pt>
    <dgm:pt modelId="{1EF11658-E127-4371-9DD0-ADBB7B0C3ECA}" type="parTrans" cxnId="{1DBE1FFD-1603-440E-992D-A5B6B7E5967F}">
      <dgm:prSet/>
      <dgm:spPr/>
      <dgm:t>
        <a:bodyPr/>
        <a:lstStyle/>
        <a:p>
          <a:endParaRPr lang="es-ES"/>
        </a:p>
      </dgm:t>
    </dgm:pt>
    <dgm:pt modelId="{B2E290BD-10C2-4E2D-B209-76E6B939282F}" type="sibTrans" cxnId="{1DBE1FFD-1603-440E-992D-A5B6B7E5967F}">
      <dgm:prSet/>
      <dgm:spPr/>
      <dgm:t>
        <a:bodyPr/>
        <a:lstStyle/>
        <a:p>
          <a:endParaRPr lang="es-ES"/>
        </a:p>
      </dgm:t>
    </dgm:pt>
    <dgm:pt modelId="{27B25B31-7A86-4235-BF71-DE02D90B3E52}">
      <dgm:prSet phldrT="[Texto]"/>
      <dgm:spPr/>
      <dgm:t>
        <a:bodyPr/>
        <a:lstStyle/>
        <a:p>
          <a:r>
            <a:rPr lang="es-CO" b="0" i="0" dirty="0"/>
            <a:t>Estos programas </a:t>
          </a:r>
          <a:r>
            <a:rPr lang="es-CO" b="0" i="0" dirty="0" err="1"/>
            <a:t>servian</a:t>
          </a:r>
          <a:r>
            <a:rPr lang="es-CO" b="0" i="0" dirty="0"/>
            <a:t> para controlar la salud de las redes informáticas. Días después de su lanzamiento el programa se propago en todas las máquinas y sus múltiples (miles) copias de sí mismo colapsaron la red.</a:t>
          </a:r>
          <a:endParaRPr lang="es-ES" dirty="0"/>
        </a:p>
      </dgm:t>
    </dgm:pt>
    <dgm:pt modelId="{D7109426-D51D-4F2B-A376-190787F7B27C}" type="parTrans" cxnId="{9C8DD766-369A-417F-81C8-F2641093D253}">
      <dgm:prSet/>
      <dgm:spPr/>
      <dgm:t>
        <a:bodyPr/>
        <a:lstStyle/>
        <a:p>
          <a:endParaRPr lang="es-ES"/>
        </a:p>
      </dgm:t>
    </dgm:pt>
    <dgm:pt modelId="{DD7ABB1E-930F-4EE7-A0D5-69A7F0A53245}" type="sibTrans" cxnId="{9C8DD766-369A-417F-81C8-F2641093D253}">
      <dgm:prSet/>
      <dgm:spPr/>
      <dgm:t>
        <a:bodyPr/>
        <a:lstStyle/>
        <a:p>
          <a:endParaRPr lang="es-ES"/>
        </a:p>
      </dgm:t>
    </dgm:pt>
    <dgm:pt modelId="{7B4861B7-3497-401D-B4CD-C6DECE30381D}">
      <dgm:prSet phldrT="[Texto]"/>
      <dgm:spPr/>
      <dgm:t>
        <a:bodyPr/>
        <a:lstStyle/>
        <a:p>
          <a:r>
            <a:rPr lang="es-CO" b="1" i="0" dirty="0"/>
            <a:t>En 1972 el primer virus atacó a una maquina IBM serie 360</a:t>
          </a:r>
          <a:endParaRPr lang="es-ES" dirty="0"/>
        </a:p>
      </dgm:t>
    </dgm:pt>
    <dgm:pt modelId="{36B4718B-DD1F-467F-9CCC-2A0D7E99093F}" type="parTrans" cxnId="{C0A145F7-B286-4C58-8E0A-27283C3F2EC5}">
      <dgm:prSet/>
      <dgm:spPr/>
      <dgm:t>
        <a:bodyPr/>
        <a:lstStyle/>
        <a:p>
          <a:endParaRPr lang="es-ES"/>
        </a:p>
      </dgm:t>
    </dgm:pt>
    <dgm:pt modelId="{79F7C178-37B8-48F4-A09A-FD345189D14C}" type="sibTrans" cxnId="{C0A145F7-B286-4C58-8E0A-27283C3F2EC5}">
      <dgm:prSet/>
      <dgm:spPr/>
      <dgm:t>
        <a:bodyPr/>
        <a:lstStyle/>
        <a:p>
          <a:endParaRPr lang="es-ES"/>
        </a:p>
      </dgm:t>
    </dgm:pt>
    <dgm:pt modelId="{C5DFAFD0-4182-4272-A05A-D24457A08A31}">
      <dgm:prSet phldrT="[Texto]"/>
      <dgm:spPr/>
      <dgm:t>
        <a:bodyPr/>
        <a:lstStyle/>
        <a:p>
          <a:r>
            <a:rPr lang="es-CO" b="0" i="0" dirty="0"/>
            <a:t>Fue llamado </a:t>
          </a:r>
          <a:r>
            <a:rPr lang="es-CO" b="0" i="0" dirty="0" err="1"/>
            <a:t>creeper</a:t>
          </a:r>
          <a:r>
            <a:rPr lang="es-CO" b="0" i="0" dirty="0"/>
            <a:t>, este programa emitía periódicamente en la pantalla el mensaje:" </a:t>
          </a:r>
          <a:r>
            <a:rPr lang="es-CO" b="0" i="0" dirty="0" err="1"/>
            <a:t>i´m</a:t>
          </a:r>
          <a:r>
            <a:rPr lang="es-CO" b="0" i="0" dirty="0"/>
            <a:t> </a:t>
          </a:r>
          <a:r>
            <a:rPr lang="es-CO" b="0" i="0" dirty="0" err="1"/>
            <a:t>creeper</a:t>
          </a:r>
          <a:r>
            <a:rPr lang="es-CO" b="0" i="0" dirty="0"/>
            <a:t>...catch me </a:t>
          </a:r>
          <a:r>
            <a:rPr lang="es-CO" b="0" i="0" dirty="0" err="1"/>
            <a:t>if</a:t>
          </a:r>
          <a:r>
            <a:rPr lang="es-CO" b="0" i="0" dirty="0"/>
            <a:t> </a:t>
          </a:r>
          <a:r>
            <a:rPr lang="es-CO" b="0" i="0" dirty="0" err="1"/>
            <a:t>you</a:t>
          </a:r>
          <a:r>
            <a:rPr lang="es-CO" b="0" i="0" dirty="0"/>
            <a:t> can" (soy una enredadera... agárrame si puedes ).Para solucionar este problema se creo el primer programa antivirus llamado </a:t>
          </a:r>
          <a:r>
            <a:rPr lang="es-CO" b="0" i="0" dirty="0" err="1"/>
            <a:t>reaper</a:t>
          </a:r>
          <a:endParaRPr lang="es-ES" dirty="0"/>
        </a:p>
      </dgm:t>
    </dgm:pt>
    <dgm:pt modelId="{6DAC99B8-2057-4ECC-B613-B2D82DBDA1FE}" type="parTrans" cxnId="{00AD2309-C983-47D2-96F9-FE8D849CD567}">
      <dgm:prSet/>
      <dgm:spPr/>
      <dgm:t>
        <a:bodyPr/>
        <a:lstStyle/>
        <a:p>
          <a:endParaRPr lang="es-ES"/>
        </a:p>
      </dgm:t>
    </dgm:pt>
    <dgm:pt modelId="{75D7DA05-A6F6-4A7E-8815-BD338C88E6BB}" type="sibTrans" cxnId="{00AD2309-C983-47D2-96F9-FE8D849CD567}">
      <dgm:prSet/>
      <dgm:spPr/>
      <dgm:t>
        <a:bodyPr/>
        <a:lstStyle/>
        <a:p>
          <a:endParaRPr lang="es-ES"/>
        </a:p>
      </dgm:t>
    </dgm:pt>
    <dgm:pt modelId="{17EC7558-2DFD-44CC-BB99-F22B54B70D20}">
      <dgm:prSet phldrT="[Texto]"/>
      <dgm:spPr/>
      <dgm:t>
        <a:bodyPr/>
        <a:lstStyle/>
        <a:p>
          <a:r>
            <a:rPr lang="es-CO" b="1" i="0" dirty="0"/>
            <a:t>En 1982, ELK CLONER</a:t>
          </a:r>
          <a:endParaRPr lang="es-ES" dirty="0"/>
        </a:p>
      </dgm:t>
    </dgm:pt>
    <dgm:pt modelId="{C5B013DF-532F-4242-82D4-FEE301C25520}" type="parTrans" cxnId="{E0C3B2DA-A0B3-40C7-8666-4111152F4416}">
      <dgm:prSet/>
      <dgm:spPr/>
      <dgm:t>
        <a:bodyPr/>
        <a:lstStyle/>
        <a:p>
          <a:endParaRPr lang="es-ES"/>
        </a:p>
      </dgm:t>
    </dgm:pt>
    <dgm:pt modelId="{EB334936-771B-489B-AC6E-617ABA5C6C97}" type="sibTrans" cxnId="{E0C3B2DA-A0B3-40C7-8666-4111152F4416}">
      <dgm:prSet/>
      <dgm:spPr/>
      <dgm:t>
        <a:bodyPr/>
        <a:lstStyle/>
        <a:p>
          <a:endParaRPr lang="es-ES"/>
        </a:p>
      </dgm:t>
    </dgm:pt>
    <dgm:pt modelId="{527D2F89-68B4-4153-A845-C01A807D6F79}">
      <dgm:prSet phldrT="[Texto]"/>
      <dgm:spPr/>
      <dgm:t>
        <a:bodyPr/>
        <a:lstStyle/>
        <a:p>
          <a:r>
            <a:rPr lang="es-CO" b="0" i="0" dirty="0"/>
            <a:t>Es el primer virus conocido que tuvo una expansión real y no como un concepto de laboratorio.  Este se programaba infectando los disquetes del sistema operativo del los computadores Apple II</a:t>
          </a:r>
          <a:endParaRPr lang="es-ES" dirty="0"/>
        </a:p>
      </dgm:t>
    </dgm:pt>
    <dgm:pt modelId="{D37013E1-EABF-4CDE-971B-D8D44FE7CBD6}" type="parTrans" cxnId="{7FA881EB-5AE2-44C5-9ECE-ED5E169306EA}">
      <dgm:prSet/>
      <dgm:spPr/>
      <dgm:t>
        <a:bodyPr/>
        <a:lstStyle/>
        <a:p>
          <a:endParaRPr lang="es-ES"/>
        </a:p>
      </dgm:t>
    </dgm:pt>
    <dgm:pt modelId="{BD633CC1-9C67-48AD-A72F-34DF8365A141}" type="sibTrans" cxnId="{7FA881EB-5AE2-44C5-9ECE-ED5E169306EA}">
      <dgm:prSet/>
      <dgm:spPr/>
      <dgm:t>
        <a:bodyPr/>
        <a:lstStyle/>
        <a:p>
          <a:endParaRPr lang="es-ES"/>
        </a:p>
      </dgm:t>
    </dgm:pt>
    <dgm:pt modelId="{6812F7D0-D041-4E10-A505-D695D54E7C8B}" type="pres">
      <dgm:prSet presAssocID="{EC88B669-8609-4E36-A335-FF10A6E24E20}" presName="Name0" presStyleCnt="0">
        <dgm:presLayoutVars>
          <dgm:dir/>
          <dgm:animLvl val="lvl"/>
          <dgm:resizeHandles val="exact"/>
        </dgm:presLayoutVars>
      </dgm:prSet>
      <dgm:spPr/>
    </dgm:pt>
    <dgm:pt modelId="{3FB90809-552C-4F51-A511-E4A315AA9D15}" type="pres">
      <dgm:prSet presAssocID="{0C78475A-DE74-413E-B793-E1BD27F87205}" presName="composite" presStyleCnt="0"/>
      <dgm:spPr/>
    </dgm:pt>
    <dgm:pt modelId="{7598C5A7-5F15-4AEC-A91A-77B06954147A}" type="pres">
      <dgm:prSet presAssocID="{0C78475A-DE74-413E-B793-E1BD27F87205}" presName="parTx" presStyleLbl="alignNode1" presStyleIdx="0" presStyleCnt="3">
        <dgm:presLayoutVars>
          <dgm:chMax val="0"/>
          <dgm:chPref val="0"/>
          <dgm:bulletEnabled val="1"/>
        </dgm:presLayoutVars>
      </dgm:prSet>
      <dgm:spPr/>
    </dgm:pt>
    <dgm:pt modelId="{ABA10CA9-0C10-4243-AF2D-99D9D4095FA3}" type="pres">
      <dgm:prSet presAssocID="{0C78475A-DE74-413E-B793-E1BD27F87205}" presName="desTx" presStyleLbl="alignAccFollowNode1" presStyleIdx="0" presStyleCnt="3">
        <dgm:presLayoutVars>
          <dgm:bulletEnabled val="1"/>
        </dgm:presLayoutVars>
      </dgm:prSet>
      <dgm:spPr/>
    </dgm:pt>
    <dgm:pt modelId="{70B9D52A-212D-4D50-B10C-0196EECF780B}" type="pres">
      <dgm:prSet presAssocID="{B2E290BD-10C2-4E2D-B209-76E6B939282F}" presName="space" presStyleCnt="0"/>
      <dgm:spPr/>
    </dgm:pt>
    <dgm:pt modelId="{35558A48-7302-4665-8F54-78807853F6F2}" type="pres">
      <dgm:prSet presAssocID="{7B4861B7-3497-401D-B4CD-C6DECE30381D}" presName="composite" presStyleCnt="0"/>
      <dgm:spPr/>
    </dgm:pt>
    <dgm:pt modelId="{F6E15FDC-8577-47E1-B4C8-8A14923613CA}" type="pres">
      <dgm:prSet presAssocID="{7B4861B7-3497-401D-B4CD-C6DECE30381D}" presName="parTx" presStyleLbl="alignNode1" presStyleIdx="1" presStyleCnt="3">
        <dgm:presLayoutVars>
          <dgm:chMax val="0"/>
          <dgm:chPref val="0"/>
          <dgm:bulletEnabled val="1"/>
        </dgm:presLayoutVars>
      </dgm:prSet>
      <dgm:spPr/>
    </dgm:pt>
    <dgm:pt modelId="{9FADC9BA-E4AC-4B42-A899-D07AE671F955}" type="pres">
      <dgm:prSet presAssocID="{7B4861B7-3497-401D-B4CD-C6DECE30381D}" presName="desTx" presStyleLbl="alignAccFollowNode1" presStyleIdx="1" presStyleCnt="3">
        <dgm:presLayoutVars>
          <dgm:bulletEnabled val="1"/>
        </dgm:presLayoutVars>
      </dgm:prSet>
      <dgm:spPr/>
    </dgm:pt>
    <dgm:pt modelId="{2EFFF376-073C-433D-89F2-8B25BEF56CF7}" type="pres">
      <dgm:prSet presAssocID="{79F7C178-37B8-48F4-A09A-FD345189D14C}" presName="space" presStyleCnt="0"/>
      <dgm:spPr/>
    </dgm:pt>
    <dgm:pt modelId="{F41D2416-0E31-47D8-9362-058ABFA62A59}" type="pres">
      <dgm:prSet presAssocID="{17EC7558-2DFD-44CC-BB99-F22B54B70D20}" presName="composite" presStyleCnt="0"/>
      <dgm:spPr/>
    </dgm:pt>
    <dgm:pt modelId="{613A40AE-25B9-4891-8CF4-88ABEA71CA1C}" type="pres">
      <dgm:prSet presAssocID="{17EC7558-2DFD-44CC-BB99-F22B54B70D20}" presName="parTx" presStyleLbl="alignNode1" presStyleIdx="2" presStyleCnt="3">
        <dgm:presLayoutVars>
          <dgm:chMax val="0"/>
          <dgm:chPref val="0"/>
          <dgm:bulletEnabled val="1"/>
        </dgm:presLayoutVars>
      </dgm:prSet>
      <dgm:spPr/>
    </dgm:pt>
    <dgm:pt modelId="{7E0D78CE-B371-468C-B262-DF02AF41C6A2}" type="pres">
      <dgm:prSet presAssocID="{17EC7558-2DFD-44CC-BB99-F22B54B70D20}" presName="desTx" presStyleLbl="alignAccFollowNode1" presStyleIdx="2" presStyleCnt="3">
        <dgm:presLayoutVars>
          <dgm:bulletEnabled val="1"/>
        </dgm:presLayoutVars>
      </dgm:prSet>
      <dgm:spPr/>
    </dgm:pt>
  </dgm:ptLst>
  <dgm:cxnLst>
    <dgm:cxn modelId="{00AD2309-C983-47D2-96F9-FE8D849CD567}" srcId="{7B4861B7-3497-401D-B4CD-C6DECE30381D}" destId="{C5DFAFD0-4182-4272-A05A-D24457A08A31}" srcOrd="0" destOrd="0" parTransId="{6DAC99B8-2057-4ECC-B613-B2D82DBDA1FE}" sibTransId="{75D7DA05-A6F6-4A7E-8815-BD338C88E6BB}"/>
    <dgm:cxn modelId="{0E21BD3D-0640-4BFC-B8B6-923AEF4DCFD2}" type="presOf" srcId="{27B25B31-7A86-4235-BF71-DE02D90B3E52}" destId="{ABA10CA9-0C10-4243-AF2D-99D9D4095FA3}" srcOrd="0" destOrd="0" presId="urn:microsoft.com/office/officeart/2005/8/layout/hList1"/>
    <dgm:cxn modelId="{9C8DD766-369A-417F-81C8-F2641093D253}" srcId="{0C78475A-DE74-413E-B793-E1BD27F87205}" destId="{27B25B31-7A86-4235-BF71-DE02D90B3E52}" srcOrd="0" destOrd="0" parTransId="{D7109426-D51D-4F2B-A376-190787F7B27C}" sibTransId="{DD7ABB1E-930F-4EE7-A0D5-69A7F0A53245}"/>
    <dgm:cxn modelId="{9FB4486C-6E50-49AA-A889-EDBB6D48C4BE}" type="presOf" srcId="{C5DFAFD0-4182-4272-A05A-D24457A08A31}" destId="{9FADC9BA-E4AC-4B42-A899-D07AE671F955}" srcOrd="0" destOrd="0" presId="urn:microsoft.com/office/officeart/2005/8/layout/hList1"/>
    <dgm:cxn modelId="{ED5C0072-6634-42A3-86D2-05A69BAD7202}" type="presOf" srcId="{EC88B669-8609-4E36-A335-FF10A6E24E20}" destId="{6812F7D0-D041-4E10-A505-D695D54E7C8B}" srcOrd="0" destOrd="0" presId="urn:microsoft.com/office/officeart/2005/8/layout/hList1"/>
    <dgm:cxn modelId="{5D94C372-B0FA-4C9B-A97A-C925C0B6E332}" type="presOf" srcId="{0C78475A-DE74-413E-B793-E1BD27F87205}" destId="{7598C5A7-5F15-4AEC-A91A-77B06954147A}" srcOrd="0" destOrd="0" presId="urn:microsoft.com/office/officeart/2005/8/layout/hList1"/>
    <dgm:cxn modelId="{9B150F76-D004-427A-9A0F-6463C1DB8EDE}" type="presOf" srcId="{527D2F89-68B4-4153-A845-C01A807D6F79}" destId="{7E0D78CE-B371-468C-B262-DF02AF41C6A2}" srcOrd="0" destOrd="0" presId="urn:microsoft.com/office/officeart/2005/8/layout/hList1"/>
    <dgm:cxn modelId="{44DA5BA0-DA3C-49DA-A25B-D2B83C860217}" type="presOf" srcId="{17EC7558-2DFD-44CC-BB99-F22B54B70D20}" destId="{613A40AE-25B9-4891-8CF4-88ABEA71CA1C}" srcOrd="0" destOrd="0" presId="urn:microsoft.com/office/officeart/2005/8/layout/hList1"/>
    <dgm:cxn modelId="{AF4337CE-0C6D-4947-BEBA-4504B42C404A}" type="presOf" srcId="{7B4861B7-3497-401D-B4CD-C6DECE30381D}" destId="{F6E15FDC-8577-47E1-B4C8-8A14923613CA}" srcOrd="0" destOrd="0" presId="urn:microsoft.com/office/officeart/2005/8/layout/hList1"/>
    <dgm:cxn modelId="{E0C3B2DA-A0B3-40C7-8666-4111152F4416}" srcId="{EC88B669-8609-4E36-A335-FF10A6E24E20}" destId="{17EC7558-2DFD-44CC-BB99-F22B54B70D20}" srcOrd="2" destOrd="0" parTransId="{C5B013DF-532F-4242-82D4-FEE301C25520}" sibTransId="{EB334936-771B-489B-AC6E-617ABA5C6C97}"/>
    <dgm:cxn modelId="{7FA881EB-5AE2-44C5-9ECE-ED5E169306EA}" srcId="{17EC7558-2DFD-44CC-BB99-F22B54B70D20}" destId="{527D2F89-68B4-4153-A845-C01A807D6F79}" srcOrd="0" destOrd="0" parTransId="{D37013E1-EABF-4CDE-971B-D8D44FE7CBD6}" sibTransId="{BD633CC1-9C67-48AD-A72F-34DF8365A141}"/>
    <dgm:cxn modelId="{C0A145F7-B286-4C58-8E0A-27283C3F2EC5}" srcId="{EC88B669-8609-4E36-A335-FF10A6E24E20}" destId="{7B4861B7-3497-401D-B4CD-C6DECE30381D}" srcOrd="1" destOrd="0" parTransId="{36B4718B-DD1F-467F-9CCC-2A0D7E99093F}" sibTransId="{79F7C178-37B8-48F4-A09A-FD345189D14C}"/>
    <dgm:cxn modelId="{1DBE1FFD-1603-440E-992D-A5B6B7E5967F}" srcId="{EC88B669-8609-4E36-A335-FF10A6E24E20}" destId="{0C78475A-DE74-413E-B793-E1BD27F87205}" srcOrd="0" destOrd="0" parTransId="{1EF11658-E127-4371-9DD0-ADBB7B0C3ECA}" sibTransId="{B2E290BD-10C2-4E2D-B209-76E6B939282F}"/>
    <dgm:cxn modelId="{4B913C62-602F-42C2-9341-6E566E0AD2AA}" type="presParOf" srcId="{6812F7D0-D041-4E10-A505-D695D54E7C8B}" destId="{3FB90809-552C-4F51-A511-E4A315AA9D15}" srcOrd="0" destOrd="0" presId="urn:microsoft.com/office/officeart/2005/8/layout/hList1"/>
    <dgm:cxn modelId="{A6CDBB06-357D-4448-8685-E6D6A1485404}" type="presParOf" srcId="{3FB90809-552C-4F51-A511-E4A315AA9D15}" destId="{7598C5A7-5F15-4AEC-A91A-77B06954147A}" srcOrd="0" destOrd="0" presId="urn:microsoft.com/office/officeart/2005/8/layout/hList1"/>
    <dgm:cxn modelId="{18D43161-E0D4-4857-8867-1F2B3A9C3224}" type="presParOf" srcId="{3FB90809-552C-4F51-A511-E4A315AA9D15}" destId="{ABA10CA9-0C10-4243-AF2D-99D9D4095FA3}" srcOrd="1" destOrd="0" presId="urn:microsoft.com/office/officeart/2005/8/layout/hList1"/>
    <dgm:cxn modelId="{D6775249-6624-41D8-9F2A-DD0273458F81}" type="presParOf" srcId="{6812F7D0-D041-4E10-A505-D695D54E7C8B}" destId="{70B9D52A-212D-4D50-B10C-0196EECF780B}" srcOrd="1" destOrd="0" presId="urn:microsoft.com/office/officeart/2005/8/layout/hList1"/>
    <dgm:cxn modelId="{54397DFF-9843-40E7-AEAB-265CD96E0C0C}" type="presParOf" srcId="{6812F7D0-D041-4E10-A505-D695D54E7C8B}" destId="{35558A48-7302-4665-8F54-78807853F6F2}" srcOrd="2" destOrd="0" presId="urn:microsoft.com/office/officeart/2005/8/layout/hList1"/>
    <dgm:cxn modelId="{D3ACDFC3-E15F-4853-8FED-2E6ABB45A76B}" type="presParOf" srcId="{35558A48-7302-4665-8F54-78807853F6F2}" destId="{F6E15FDC-8577-47E1-B4C8-8A14923613CA}" srcOrd="0" destOrd="0" presId="urn:microsoft.com/office/officeart/2005/8/layout/hList1"/>
    <dgm:cxn modelId="{978B5742-70A3-4AE3-BE3B-732C94D4EDFD}" type="presParOf" srcId="{35558A48-7302-4665-8F54-78807853F6F2}" destId="{9FADC9BA-E4AC-4B42-A899-D07AE671F955}" srcOrd="1" destOrd="0" presId="urn:microsoft.com/office/officeart/2005/8/layout/hList1"/>
    <dgm:cxn modelId="{79A0C3A8-8029-435C-BD5C-907DD6C25AED}" type="presParOf" srcId="{6812F7D0-D041-4E10-A505-D695D54E7C8B}" destId="{2EFFF376-073C-433D-89F2-8B25BEF56CF7}" srcOrd="3" destOrd="0" presId="urn:microsoft.com/office/officeart/2005/8/layout/hList1"/>
    <dgm:cxn modelId="{AF6E93CC-2C82-4AB0-84D0-9E03DF51D69C}" type="presParOf" srcId="{6812F7D0-D041-4E10-A505-D695D54E7C8B}" destId="{F41D2416-0E31-47D8-9362-058ABFA62A59}" srcOrd="4" destOrd="0" presId="urn:microsoft.com/office/officeart/2005/8/layout/hList1"/>
    <dgm:cxn modelId="{DD3D3E11-5669-464A-8E5F-409248017116}" type="presParOf" srcId="{F41D2416-0E31-47D8-9362-058ABFA62A59}" destId="{613A40AE-25B9-4891-8CF4-88ABEA71CA1C}" srcOrd="0" destOrd="0" presId="urn:microsoft.com/office/officeart/2005/8/layout/hList1"/>
    <dgm:cxn modelId="{43A895D5-97E7-4FE5-B97A-3D042269F283}" type="presParOf" srcId="{F41D2416-0E31-47D8-9362-058ABFA62A59}" destId="{7E0D78CE-B371-468C-B262-DF02AF41C6A2}"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EC88B669-8609-4E36-A335-FF10A6E24E20}" type="doc">
      <dgm:prSet loTypeId="urn:microsoft.com/office/officeart/2005/8/layout/hList1" loCatId="list" qsTypeId="urn:microsoft.com/office/officeart/2005/8/quickstyle/simple1" qsCatId="simple" csTypeId="urn:microsoft.com/office/officeart/2005/8/colors/accent2_5" csCatId="accent2" phldr="1"/>
      <dgm:spPr/>
      <dgm:t>
        <a:bodyPr/>
        <a:lstStyle/>
        <a:p>
          <a:endParaRPr lang="es-ES"/>
        </a:p>
      </dgm:t>
    </dgm:pt>
    <dgm:pt modelId="{0C78475A-DE74-413E-B793-E1BD27F87205}">
      <dgm:prSet phldrT="[Texto]"/>
      <dgm:spPr/>
      <dgm:t>
        <a:bodyPr/>
        <a:lstStyle/>
        <a:p>
          <a:r>
            <a:rPr lang="es-CO" b="1" i="0" dirty="0"/>
            <a:t>2017, </a:t>
          </a:r>
          <a:r>
            <a:rPr lang="es-ES" b="1" i="0" dirty="0"/>
            <a:t>Filtración </a:t>
          </a:r>
          <a:r>
            <a:rPr lang="es-ES" b="1" i="0" dirty="0" err="1"/>
            <a:t>Vault</a:t>
          </a:r>
          <a:r>
            <a:rPr lang="es-ES" b="1" i="0" dirty="0"/>
            <a:t> 7 de </a:t>
          </a:r>
          <a:r>
            <a:rPr lang="es-ES" b="1" i="0" dirty="0" err="1"/>
            <a:t>Wikileaks</a:t>
          </a:r>
          <a:endParaRPr lang="es-ES" dirty="0"/>
        </a:p>
      </dgm:t>
    </dgm:pt>
    <dgm:pt modelId="{1EF11658-E127-4371-9DD0-ADBB7B0C3ECA}" type="parTrans" cxnId="{1DBE1FFD-1603-440E-992D-A5B6B7E5967F}">
      <dgm:prSet/>
      <dgm:spPr/>
      <dgm:t>
        <a:bodyPr/>
        <a:lstStyle/>
        <a:p>
          <a:endParaRPr lang="es-ES"/>
        </a:p>
      </dgm:t>
    </dgm:pt>
    <dgm:pt modelId="{B2E290BD-10C2-4E2D-B209-76E6B939282F}" type="sibTrans" cxnId="{1DBE1FFD-1603-440E-992D-A5B6B7E5967F}">
      <dgm:prSet/>
      <dgm:spPr/>
      <dgm:t>
        <a:bodyPr/>
        <a:lstStyle/>
        <a:p>
          <a:endParaRPr lang="es-ES"/>
        </a:p>
      </dgm:t>
    </dgm:pt>
    <dgm:pt modelId="{27B25B31-7A86-4235-BF71-DE02D90B3E52}">
      <dgm:prSet phldrT="[Texto]"/>
      <dgm:spPr/>
      <dgm:t>
        <a:bodyPr/>
        <a:lstStyle/>
        <a:p>
          <a:r>
            <a:rPr lang="es-CO" b="0" i="0" dirty="0"/>
            <a:t>El 7 de marzo, WikiLeaks publicó un archivo de datos con 8.761 documentos presuntamente robados a la CIA que contenían una extensa documentación sobre operaciones de espionaje y herramientas de hacking. Las revelaciones incluían vulnerabilidades de iOS, errores de Windows y la posibilidad de convertir Smart </a:t>
          </a:r>
          <a:r>
            <a:rPr lang="es-CO" b="0" i="0" dirty="0" err="1"/>
            <a:t>Tvs</a:t>
          </a:r>
          <a:r>
            <a:rPr lang="es-CO" b="0" i="0" dirty="0"/>
            <a:t> en dispositivos de vigilancia.</a:t>
          </a:r>
          <a:endParaRPr lang="es-ES" dirty="0"/>
        </a:p>
      </dgm:t>
    </dgm:pt>
    <dgm:pt modelId="{D7109426-D51D-4F2B-A376-190787F7B27C}" type="parTrans" cxnId="{9C8DD766-369A-417F-81C8-F2641093D253}">
      <dgm:prSet/>
      <dgm:spPr/>
      <dgm:t>
        <a:bodyPr/>
        <a:lstStyle/>
        <a:p>
          <a:endParaRPr lang="es-ES"/>
        </a:p>
      </dgm:t>
    </dgm:pt>
    <dgm:pt modelId="{DD7ABB1E-930F-4EE7-A0D5-69A7F0A53245}" type="sibTrans" cxnId="{9C8DD766-369A-417F-81C8-F2641093D253}">
      <dgm:prSet/>
      <dgm:spPr/>
      <dgm:t>
        <a:bodyPr/>
        <a:lstStyle/>
        <a:p>
          <a:endParaRPr lang="es-ES"/>
        </a:p>
      </dgm:t>
    </dgm:pt>
    <dgm:pt modelId="{7B4861B7-3497-401D-B4CD-C6DECE30381D}">
      <dgm:prSet phldrT="[Texto]"/>
      <dgm:spPr/>
      <dgm:t>
        <a:bodyPr/>
        <a:lstStyle/>
        <a:p>
          <a:r>
            <a:rPr lang="es-CO" b="1" i="0" dirty="0"/>
            <a:t>2017, Hackeo de la campaña de Emmanuel Macron</a:t>
          </a:r>
          <a:endParaRPr lang="es-ES" dirty="0"/>
        </a:p>
      </dgm:t>
    </dgm:pt>
    <dgm:pt modelId="{36B4718B-DD1F-467F-9CCC-2A0D7E99093F}" type="parTrans" cxnId="{C0A145F7-B286-4C58-8E0A-27283C3F2EC5}">
      <dgm:prSet/>
      <dgm:spPr/>
      <dgm:t>
        <a:bodyPr/>
        <a:lstStyle/>
        <a:p>
          <a:endParaRPr lang="es-ES"/>
        </a:p>
      </dgm:t>
    </dgm:pt>
    <dgm:pt modelId="{79F7C178-37B8-48F4-A09A-FD345189D14C}" type="sibTrans" cxnId="{C0A145F7-B286-4C58-8E0A-27283C3F2EC5}">
      <dgm:prSet/>
      <dgm:spPr/>
      <dgm:t>
        <a:bodyPr/>
        <a:lstStyle/>
        <a:p>
          <a:endParaRPr lang="es-ES"/>
        </a:p>
      </dgm:t>
    </dgm:pt>
    <dgm:pt modelId="{C5DFAFD0-4182-4272-A05A-D24457A08A31}">
      <dgm:prSet phldrT="[Texto]"/>
      <dgm:spPr/>
      <dgm:t>
        <a:bodyPr/>
        <a:lstStyle/>
        <a:p>
          <a:r>
            <a:rPr lang="es-CO" b="0" i="0" dirty="0"/>
            <a:t>Dos días antes de la segunda vuelta presidencial de Francia en mayo, piratas informáticos hicieron público un botín de 9 GB de correos electrónicos filtrados del partido del entonces candidato a la presidencia de Francia Emmanuel Macron.</a:t>
          </a:r>
          <a:endParaRPr lang="es-ES" dirty="0"/>
        </a:p>
      </dgm:t>
    </dgm:pt>
    <dgm:pt modelId="{6DAC99B8-2057-4ECC-B613-B2D82DBDA1FE}" type="parTrans" cxnId="{00AD2309-C983-47D2-96F9-FE8D849CD567}">
      <dgm:prSet/>
      <dgm:spPr/>
      <dgm:t>
        <a:bodyPr/>
        <a:lstStyle/>
        <a:p>
          <a:endParaRPr lang="es-ES"/>
        </a:p>
      </dgm:t>
    </dgm:pt>
    <dgm:pt modelId="{75D7DA05-A6F6-4A7E-8815-BD338C88E6BB}" type="sibTrans" cxnId="{00AD2309-C983-47D2-96F9-FE8D849CD567}">
      <dgm:prSet/>
      <dgm:spPr/>
      <dgm:t>
        <a:bodyPr/>
        <a:lstStyle/>
        <a:p>
          <a:endParaRPr lang="es-ES"/>
        </a:p>
      </dgm:t>
    </dgm:pt>
    <dgm:pt modelId="{17EC7558-2DFD-44CC-BB99-F22B54B70D20}">
      <dgm:prSet phldrT="[Texto]" custT="1"/>
      <dgm:spPr/>
      <dgm:t>
        <a:bodyPr/>
        <a:lstStyle/>
        <a:p>
          <a:r>
            <a:rPr lang="es-ES" sz="1000" b="1" i="0" kern="1200" dirty="0">
              <a:solidFill>
                <a:prstClr val="white"/>
              </a:solidFill>
              <a:latin typeface="Calibri" panose="020F0502020204030204"/>
              <a:ea typeface="+mn-ea"/>
              <a:cs typeface="+mn-cs"/>
            </a:rPr>
            <a:t>2018 en adelante… se espera..</a:t>
          </a:r>
        </a:p>
      </dgm:t>
    </dgm:pt>
    <dgm:pt modelId="{C5B013DF-532F-4242-82D4-FEE301C25520}" type="parTrans" cxnId="{E0C3B2DA-A0B3-40C7-8666-4111152F4416}">
      <dgm:prSet/>
      <dgm:spPr/>
      <dgm:t>
        <a:bodyPr/>
        <a:lstStyle/>
        <a:p>
          <a:endParaRPr lang="es-ES"/>
        </a:p>
      </dgm:t>
    </dgm:pt>
    <dgm:pt modelId="{EB334936-771B-489B-AC6E-617ABA5C6C97}" type="sibTrans" cxnId="{E0C3B2DA-A0B3-40C7-8666-4111152F4416}">
      <dgm:prSet/>
      <dgm:spPr/>
      <dgm:t>
        <a:bodyPr/>
        <a:lstStyle/>
        <a:p>
          <a:endParaRPr lang="es-ES"/>
        </a:p>
      </dgm:t>
    </dgm:pt>
    <dgm:pt modelId="{527D2F89-68B4-4153-A845-C01A807D6F79}">
      <dgm:prSet phldrT="[Texto]" custT="1"/>
      <dgm:spPr/>
      <dgm:t>
        <a:bodyPr/>
        <a:lstStyle/>
        <a:p>
          <a:r>
            <a:rPr lang="es-CO" sz="1000" b="0" i="0" dirty="0"/>
            <a:t>Filtraciones de datos cada vez mayores</a:t>
          </a:r>
          <a:endParaRPr lang="es-ES" sz="1000" b="0" dirty="0"/>
        </a:p>
      </dgm:t>
    </dgm:pt>
    <dgm:pt modelId="{D37013E1-EABF-4CDE-971B-D8D44FE7CBD6}" type="parTrans" cxnId="{7FA881EB-5AE2-44C5-9ECE-ED5E169306EA}">
      <dgm:prSet/>
      <dgm:spPr/>
      <dgm:t>
        <a:bodyPr/>
        <a:lstStyle/>
        <a:p>
          <a:endParaRPr lang="es-ES"/>
        </a:p>
      </dgm:t>
    </dgm:pt>
    <dgm:pt modelId="{BD633CC1-9C67-48AD-A72F-34DF8365A141}" type="sibTrans" cxnId="{7FA881EB-5AE2-44C5-9ECE-ED5E169306EA}">
      <dgm:prSet/>
      <dgm:spPr/>
      <dgm:t>
        <a:bodyPr/>
        <a:lstStyle/>
        <a:p>
          <a:endParaRPr lang="es-ES"/>
        </a:p>
      </dgm:t>
    </dgm:pt>
    <dgm:pt modelId="{655DEC46-E5F8-48E9-ADC1-BBDEF74E0788}">
      <dgm:prSet/>
      <dgm:spPr/>
      <dgm:t>
        <a:bodyPr/>
        <a:lstStyle/>
        <a:p>
          <a:r>
            <a:rPr lang="es-CO" b="0" i="0" dirty="0"/>
            <a:t>La filtración parecía orquestada para dar a Macron la menor capacidad de respuesta posible y repetir el esquema del ciberataque contra la campaña de Hillary Clinton en las elecciones norteamericanas, aunque en el caso francés no tuvo el mismo impacto. Los investigadores hallaron pruebas de que el grupo de hackers vinculado al gobierno ruso Fancy Bear estaba detrás de la maniobra.</a:t>
          </a:r>
        </a:p>
      </dgm:t>
    </dgm:pt>
    <dgm:pt modelId="{9867D5FD-E1CF-48ED-B528-54E71DE8BAEE}" type="parTrans" cxnId="{D20F89C3-83EB-4DE5-95B8-E8DE52A0EAD6}">
      <dgm:prSet/>
      <dgm:spPr/>
      <dgm:t>
        <a:bodyPr/>
        <a:lstStyle/>
        <a:p>
          <a:endParaRPr lang="es-ES"/>
        </a:p>
      </dgm:t>
    </dgm:pt>
    <dgm:pt modelId="{B31CBDC1-5E9A-4532-84C2-5D1221751CF5}" type="sibTrans" cxnId="{D20F89C3-83EB-4DE5-95B8-E8DE52A0EAD6}">
      <dgm:prSet/>
      <dgm:spPr/>
      <dgm:t>
        <a:bodyPr/>
        <a:lstStyle/>
        <a:p>
          <a:endParaRPr lang="es-ES"/>
        </a:p>
      </dgm:t>
    </dgm:pt>
    <dgm:pt modelId="{D6A0FFEC-3C8F-4904-9B34-E572710FC7FC}">
      <dgm:prSet phldrT="[Texto]" custT="1"/>
      <dgm:spPr/>
      <dgm:t>
        <a:bodyPr/>
        <a:lstStyle/>
        <a:p>
          <a:r>
            <a:rPr lang="es-ES" sz="1000" b="0" i="0" dirty="0" err="1"/>
            <a:t>Ransomware</a:t>
          </a:r>
          <a:r>
            <a:rPr lang="es-ES" sz="1000" b="0" i="0" dirty="0"/>
            <a:t> en la nube</a:t>
          </a:r>
          <a:endParaRPr lang="es-ES" sz="1000" b="0" dirty="0"/>
        </a:p>
      </dgm:t>
    </dgm:pt>
    <dgm:pt modelId="{41662A59-C556-4B37-8F8F-41040495D0FA}" type="parTrans" cxnId="{5A8467FD-FDC7-4510-8D4D-A9EAFC3FDF67}">
      <dgm:prSet/>
      <dgm:spPr/>
      <dgm:t>
        <a:bodyPr/>
        <a:lstStyle/>
        <a:p>
          <a:endParaRPr lang="es-ES"/>
        </a:p>
      </dgm:t>
    </dgm:pt>
    <dgm:pt modelId="{B1CC528B-7693-4413-BAAF-E6DC7C8E58D0}" type="sibTrans" cxnId="{5A8467FD-FDC7-4510-8D4D-A9EAFC3FDF67}">
      <dgm:prSet/>
      <dgm:spPr/>
      <dgm:t>
        <a:bodyPr/>
        <a:lstStyle/>
        <a:p>
          <a:endParaRPr lang="es-ES"/>
        </a:p>
      </dgm:t>
    </dgm:pt>
    <dgm:pt modelId="{4B872D53-55B3-4D15-B47C-777F66F26C2D}">
      <dgm:prSet phldrT="[Texto]" custT="1"/>
      <dgm:spPr/>
      <dgm:t>
        <a:bodyPr/>
        <a:lstStyle/>
        <a:p>
          <a:r>
            <a:rPr lang="es-CO" sz="1000" b="0" i="0" dirty="0"/>
            <a:t>La inteligencia artificial se convierte en arma (modelos de aprendizaje automático, redes neuronales y otras tecnologías de IA)</a:t>
          </a:r>
          <a:endParaRPr lang="es-ES" sz="1000" b="0" dirty="0"/>
        </a:p>
      </dgm:t>
    </dgm:pt>
    <dgm:pt modelId="{7824B0F6-F7DD-489D-8F1F-A55053B16D14}" type="parTrans" cxnId="{6208FAD2-5EC8-4834-95B2-0591D9A3A523}">
      <dgm:prSet/>
      <dgm:spPr/>
      <dgm:t>
        <a:bodyPr/>
        <a:lstStyle/>
        <a:p>
          <a:endParaRPr lang="es-ES"/>
        </a:p>
      </dgm:t>
    </dgm:pt>
    <dgm:pt modelId="{A996FA34-F5D6-404A-BB44-5B269B1E440C}" type="sibTrans" cxnId="{6208FAD2-5EC8-4834-95B2-0591D9A3A523}">
      <dgm:prSet/>
      <dgm:spPr/>
      <dgm:t>
        <a:bodyPr/>
        <a:lstStyle/>
        <a:p>
          <a:endParaRPr lang="es-ES"/>
        </a:p>
      </dgm:t>
    </dgm:pt>
    <dgm:pt modelId="{1CF8B9FA-FA30-4936-A033-943B9A946135}">
      <dgm:prSet phldrT="[Texto]" custT="1"/>
      <dgm:spPr/>
      <dgm:t>
        <a:bodyPr/>
        <a:lstStyle/>
        <a:p>
          <a:r>
            <a:rPr lang="es-ES" sz="1000" b="0" i="0" dirty="0"/>
            <a:t>Ataques </a:t>
          </a:r>
          <a:r>
            <a:rPr lang="es-ES" sz="1000" b="0" i="1" dirty="0" err="1"/>
            <a:t>ciberfísicos</a:t>
          </a:r>
          <a:r>
            <a:rPr lang="es-ES" sz="1000" b="0" i="1" dirty="0"/>
            <a:t> (</a:t>
          </a:r>
          <a:r>
            <a:rPr lang="es-CO" sz="1000" b="0" i="0" dirty="0"/>
            <a:t>ciberataques dirigidos a las redes eléctricas, los sistemas de transporte y otras partes de la infraestructura básica de los países)</a:t>
          </a:r>
          <a:endParaRPr lang="es-ES" sz="1000" b="0" dirty="0"/>
        </a:p>
      </dgm:t>
    </dgm:pt>
    <dgm:pt modelId="{9E3054C1-660F-4B96-B311-F9EC056D67F1}" type="parTrans" cxnId="{29D8A27D-1914-4BE1-AB2A-94EC375FA37B}">
      <dgm:prSet/>
      <dgm:spPr/>
      <dgm:t>
        <a:bodyPr/>
        <a:lstStyle/>
        <a:p>
          <a:endParaRPr lang="es-ES"/>
        </a:p>
      </dgm:t>
    </dgm:pt>
    <dgm:pt modelId="{50951A2A-CA71-4497-8E3E-D73996B2F5B6}" type="sibTrans" cxnId="{29D8A27D-1914-4BE1-AB2A-94EC375FA37B}">
      <dgm:prSet/>
      <dgm:spPr/>
      <dgm:t>
        <a:bodyPr/>
        <a:lstStyle/>
        <a:p>
          <a:endParaRPr lang="es-ES"/>
        </a:p>
      </dgm:t>
    </dgm:pt>
    <dgm:pt modelId="{CCEBB113-81A0-4FD9-A78E-C2D745F446D1}">
      <dgm:prSet phldrT="[Texto]" custT="1"/>
      <dgm:spPr/>
      <dgm:t>
        <a:bodyPr/>
        <a:lstStyle/>
        <a:p>
          <a:r>
            <a:rPr lang="es-CO" sz="1000" b="0" i="0" dirty="0"/>
            <a:t>Los ciberataques protagonizan las elecciones </a:t>
          </a:r>
          <a:endParaRPr lang="es-ES" sz="1000" b="0" dirty="0"/>
        </a:p>
      </dgm:t>
    </dgm:pt>
    <dgm:pt modelId="{7BA92E1A-D963-4F1D-900A-5010F23A38FF}" type="parTrans" cxnId="{46BBADD7-513C-4398-A420-1FDDCC14B1C4}">
      <dgm:prSet/>
      <dgm:spPr/>
      <dgm:t>
        <a:bodyPr/>
        <a:lstStyle/>
        <a:p>
          <a:endParaRPr lang="es-ES"/>
        </a:p>
      </dgm:t>
    </dgm:pt>
    <dgm:pt modelId="{FED1EEBD-CD71-4362-AAFF-6ECA48BB373A}" type="sibTrans" cxnId="{46BBADD7-513C-4398-A420-1FDDCC14B1C4}">
      <dgm:prSet/>
      <dgm:spPr/>
      <dgm:t>
        <a:bodyPr/>
        <a:lstStyle/>
        <a:p>
          <a:endParaRPr lang="es-ES"/>
        </a:p>
      </dgm:t>
    </dgm:pt>
    <dgm:pt modelId="{6812F7D0-D041-4E10-A505-D695D54E7C8B}" type="pres">
      <dgm:prSet presAssocID="{EC88B669-8609-4E36-A335-FF10A6E24E20}" presName="Name0" presStyleCnt="0">
        <dgm:presLayoutVars>
          <dgm:dir/>
          <dgm:animLvl val="lvl"/>
          <dgm:resizeHandles val="exact"/>
        </dgm:presLayoutVars>
      </dgm:prSet>
      <dgm:spPr/>
    </dgm:pt>
    <dgm:pt modelId="{3FB90809-552C-4F51-A511-E4A315AA9D15}" type="pres">
      <dgm:prSet presAssocID="{0C78475A-DE74-413E-B793-E1BD27F87205}" presName="composite" presStyleCnt="0"/>
      <dgm:spPr/>
    </dgm:pt>
    <dgm:pt modelId="{7598C5A7-5F15-4AEC-A91A-77B06954147A}" type="pres">
      <dgm:prSet presAssocID="{0C78475A-DE74-413E-B793-E1BD27F87205}" presName="parTx" presStyleLbl="alignNode1" presStyleIdx="0" presStyleCnt="3">
        <dgm:presLayoutVars>
          <dgm:chMax val="0"/>
          <dgm:chPref val="0"/>
          <dgm:bulletEnabled val="1"/>
        </dgm:presLayoutVars>
      </dgm:prSet>
      <dgm:spPr/>
    </dgm:pt>
    <dgm:pt modelId="{ABA10CA9-0C10-4243-AF2D-99D9D4095FA3}" type="pres">
      <dgm:prSet presAssocID="{0C78475A-DE74-413E-B793-E1BD27F87205}" presName="desTx" presStyleLbl="alignAccFollowNode1" presStyleIdx="0" presStyleCnt="3">
        <dgm:presLayoutVars>
          <dgm:bulletEnabled val="1"/>
        </dgm:presLayoutVars>
      </dgm:prSet>
      <dgm:spPr/>
    </dgm:pt>
    <dgm:pt modelId="{70B9D52A-212D-4D50-B10C-0196EECF780B}" type="pres">
      <dgm:prSet presAssocID="{B2E290BD-10C2-4E2D-B209-76E6B939282F}" presName="space" presStyleCnt="0"/>
      <dgm:spPr/>
    </dgm:pt>
    <dgm:pt modelId="{35558A48-7302-4665-8F54-78807853F6F2}" type="pres">
      <dgm:prSet presAssocID="{7B4861B7-3497-401D-B4CD-C6DECE30381D}" presName="composite" presStyleCnt="0"/>
      <dgm:spPr/>
    </dgm:pt>
    <dgm:pt modelId="{F6E15FDC-8577-47E1-B4C8-8A14923613CA}" type="pres">
      <dgm:prSet presAssocID="{7B4861B7-3497-401D-B4CD-C6DECE30381D}" presName="parTx" presStyleLbl="alignNode1" presStyleIdx="1" presStyleCnt="3">
        <dgm:presLayoutVars>
          <dgm:chMax val="0"/>
          <dgm:chPref val="0"/>
          <dgm:bulletEnabled val="1"/>
        </dgm:presLayoutVars>
      </dgm:prSet>
      <dgm:spPr/>
    </dgm:pt>
    <dgm:pt modelId="{9FADC9BA-E4AC-4B42-A899-D07AE671F955}" type="pres">
      <dgm:prSet presAssocID="{7B4861B7-3497-401D-B4CD-C6DECE30381D}" presName="desTx" presStyleLbl="alignAccFollowNode1" presStyleIdx="1" presStyleCnt="3">
        <dgm:presLayoutVars>
          <dgm:bulletEnabled val="1"/>
        </dgm:presLayoutVars>
      </dgm:prSet>
      <dgm:spPr/>
    </dgm:pt>
    <dgm:pt modelId="{2EFFF376-073C-433D-89F2-8B25BEF56CF7}" type="pres">
      <dgm:prSet presAssocID="{79F7C178-37B8-48F4-A09A-FD345189D14C}" presName="space" presStyleCnt="0"/>
      <dgm:spPr/>
    </dgm:pt>
    <dgm:pt modelId="{F41D2416-0E31-47D8-9362-058ABFA62A59}" type="pres">
      <dgm:prSet presAssocID="{17EC7558-2DFD-44CC-BB99-F22B54B70D20}" presName="composite" presStyleCnt="0"/>
      <dgm:spPr/>
    </dgm:pt>
    <dgm:pt modelId="{613A40AE-25B9-4891-8CF4-88ABEA71CA1C}" type="pres">
      <dgm:prSet presAssocID="{17EC7558-2DFD-44CC-BB99-F22B54B70D20}" presName="parTx" presStyleLbl="alignNode1" presStyleIdx="2" presStyleCnt="3">
        <dgm:presLayoutVars>
          <dgm:chMax val="0"/>
          <dgm:chPref val="0"/>
          <dgm:bulletEnabled val="1"/>
        </dgm:presLayoutVars>
      </dgm:prSet>
      <dgm:spPr/>
    </dgm:pt>
    <dgm:pt modelId="{7E0D78CE-B371-468C-B262-DF02AF41C6A2}" type="pres">
      <dgm:prSet presAssocID="{17EC7558-2DFD-44CC-BB99-F22B54B70D20}" presName="desTx" presStyleLbl="alignAccFollowNode1" presStyleIdx="2" presStyleCnt="3">
        <dgm:presLayoutVars>
          <dgm:bulletEnabled val="1"/>
        </dgm:presLayoutVars>
      </dgm:prSet>
      <dgm:spPr/>
    </dgm:pt>
  </dgm:ptLst>
  <dgm:cxnLst>
    <dgm:cxn modelId="{00AD2309-C983-47D2-96F9-FE8D849CD567}" srcId="{7B4861B7-3497-401D-B4CD-C6DECE30381D}" destId="{C5DFAFD0-4182-4272-A05A-D24457A08A31}" srcOrd="0" destOrd="0" parTransId="{6DAC99B8-2057-4ECC-B613-B2D82DBDA1FE}" sibTransId="{75D7DA05-A6F6-4A7E-8815-BD338C88E6BB}"/>
    <dgm:cxn modelId="{86A13E35-192F-4526-A02F-76509A5B785D}" type="presOf" srcId="{CCEBB113-81A0-4FD9-A78E-C2D745F446D1}" destId="{7E0D78CE-B371-468C-B262-DF02AF41C6A2}" srcOrd="0" destOrd="4" presId="urn:microsoft.com/office/officeart/2005/8/layout/hList1"/>
    <dgm:cxn modelId="{0E21BD3D-0640-4BFC-B8B6-923AEF4DCFD2}" type="presOf" srcId="{27B25B31-7A86-4235-BF71-DE02D90B3E52}" destId="{ABA10CA9-0C10-4243-AF2D-99D9D4095FA3}" srcOrd="0" destOrd="0" presId="urn:microsoft.com/office/officeart/2005/8/layout/hList1"/>
    <dgm:cxn modelId="{9C8DD766-369A-417F-81C8-F2641093D253}" srcId="{0C78475A-DE74-413E-B793-E1BD27F87205}" destId="{27B25B31-7A86-4235-BF71-DE02D90B3E52}" srcOrd="0" destOrd="0" parTransId="{D7109426-D51D-4F2B-A376-190787F7B27C}" sibTransId="{DD7ABB1E-930F-4EE7-A0D5-69A7F0A53245}"/>
    <dgm:cxn modelId="{9FB4486C-6E50-49AA-A889-EDBB6D48C4BE}" type="presOf" srcId="{C5DFAFD0-4182-4272-A05A-D24457A08A31}" destId="{9FADC9BA-E4AC-4B42-A899-D07AE671F955}" srcOrd="0" destOrd="0" presId="urn:microsoft.com/office/officeart/2005/8/layout/hList1"/>
    <dgm:cxn modelId="{ED5C0072-6634-42A3-86D2-05A69BAD7202}" type="presOf" srcId="{EC88B669-8609-4E36-A335-FF10A6E24E20}" destId="{6812F7D0-D041-4E10-A505-D695D54E7C8B}" srcOrd="0" destOrd="0" presId="urn:microsoft.com/office/officeart/2005/8/layout/hList1"/>
    <dgm:cxn modelId="{5D94C372-B0FA-4C9B-A97A-C925C0B6E332}" type="presOf" srcId="{0C78475A-DE74-413E-B793-E1BD27F87205}" destId="{7598C5A7-5F15-4AEC-A91A-77B06954147A}" srcOrd="0" destOrd="0" presId="urn:microsoft.com/office/officeart/2005/8/layout/hList1"/>
    <dgm:cxn modelId="{49997B74-3687-4C8C-BE74-F7F82E676619}" type="presOf" srcId="{D6A0FFEC-3C8F-4904-9B34-E572710FC7FC}" destId="{7E0D78CE-B371-468C-B262-DF02AF41C6A2}" srcOrd="0" destOrd="1" presId="urn:microsoft.com/office/officeart/2005/8/layout/hList1"/>
    <dgm:cxn modelId="{9B150F76-D004-427A-9A0F-6463C1DB8EDE}" type="presOf" srcId="{527D2F89-68B4-4153-A845-C01A807D6F79}" destId="{7E0D78CE-B371-468C-B262-DF02AF41C6A2}" srcOrd="0" destOrd="0" presId="urn:microsoft.com/office/officeart/2005/8/layout/hList1"/>
    <dgm:cxn modelId="{29D8A27D-1914-4BE1-AB2A-94EC375FA37B}" srcId="{17EC7558-2DFD-44CC-BB99-F22B54B70D20}" destId="{1CF8B9FA-FA30-4936-A033-943B9A946135}" srcOrd="3" destOrd="0" parTransId="{9E3054C1-660F-4B96-B311-F9EC056D67F1}" sibTransId="{50951A2A-CA71-4497-8E3E-D73996B2F5B6}"/>
    <dgm:cxn modelId="{3ABE3C8C-31AD-4A66-8966-9EF36739759B}" type="presOf" srcId="{655DEC46-E5F8-48E9-ADC1-BBDEF74E0788}" destId="{9FADC9BA-E4AC-4B42-A899-D07AE671F955}" srcOrd="0" destOrd="1" presId="urn:microsoft.com/office/officeart/2005/8/layout/hList1"/>
    <dgm:cxn modelId="{44DA5BA0-DA3C-49DA-A25B-D2B83C860217}" type="presOf" srcId="{17EC7558-2DFD-44CC-BB99-F22B54B70D20}" destId="{613A40AE-25B9-4891-8CF4-88ABEA71CA1C}" srcOrd="0" destOrd="0" presId="urn:microsoft.com/office/officeart/2005/8/layout/hList1"/>
    <dgm:cxn modelId="{D3B24BBA-DF40-4BBF-A922-97663D6B150E}" type="presOf" srcId="{1CF8B9FA-FA30-4936-A033-943B9A946135}" destId="{7E0D78CE-B371-468C-B262-DF02AF41C6A2}" srcOrd="0" destOrd="3" presId="urn:microsoft.com/office/officeart/2005/8/layout/hList1"/>
    <dgm:cxn modelId="{D0D76AC2-72F2-414E-8268-505C0E6EBE57}" type="presOf" srcId="{4B872D53-55B3-4D15-B47C-777F66F26C2D}" destId="{7E0D78CE-B371-468C-B262-DF02AF41C6A2}" srcOrd="0" destOrd="2" presId="urn:microsoft.com/office/officeart/2005/8/layout/hList1"/>
    <dgm:cxn modelId="{D20F89C3-83EB-4DE5-95B8-E8DE52A0EAD6}" srcId="{7B4861B7-3497-401D-B4CD-C6DECE30381D}" destId="{655DEC46-E5F8-48E9-ADC1-BBDEF74E0788}" srcOrd="1" destOrd="0" parTransId="{9867D5FD-E1CF-48ED-B528-54E71DE8BAEE}" sibTransId="{B31CBDC1-5E9A-4532-84C2-5D1221751CF5}"/>
    <dgm:cxn modelId="{AF4337CE-0C6D-4947-BEBA-4504B42C404A}" type="presOf" srcId="{7B4861B7-3497-401D-B4CD-C6DECE30381D}" destId="{F6E15FDC-8577-47E1-B4C8-8A14923613CA}" srcOrd="0" destOrd="0" presId="urn:microsoft.com/office/officeart/2005/8/layout/hList1"/>
    <dgm:cxn modelId="{6208FAD2-5EC8-4834-95B2-0591D9A3A523}" srcId="{17EC7558-2DFD-44CC-BB99-F22B54B70D20}" destId="{4B872D53-55B3-4D15-B47C-777F66F26C2D}" srcOrd="2" destOrd="0" parTransId="{7824B0F6-F7DD-489D-8F1F-A55053B16D14}" sibTransId="{A996FA34-F5D6-404A-BB44-5B269B1E440C}"/>
    <dgm:cxn modelId="{46BBADD7-513C-4398-A420-1FDDCC14B1C4}" srcId="{17EC7558-2DFD-44CC-BB99-F22B54B70D20}" destId="{CCEBB113-81A0-4FD9-A78E-C2D745F446D1}" srcOrd="4" destOrd="0" parTransId="{7BA92E1A-D963-4F1D-900A-5010F23A38FF}" sibTransId="{FED1EEBD-CD71-4362-AAFF-6ECA48BB373A}"/>
    <dgm:cxn modelId="{E0C3B2DA-A0B3-40C7-8666-4111152F4416}" srcId="{EC88B669-8609-4E36-A335-FF10A6E24E20}" destId="{17EC7558-2DFD-44CC-BB99-F22B54B70D20}" srcOrd="2" destOrd="0" parTransId="{C5B013DF-532F-4242-82D4-FEE301C25520}" sibTransId="{EB334936-771B-489B-AC6E-617ABA5C6C97}"/>
    <dgm:cxn modelId="{7FA881EB-5AE2-44C5-9ECE-ED5E169306EA}" srcId="{17EC7558-2DFD-44CC-BB99-F22B54B70D20}" destId="{527D2F89-68B4-4153-A845-C01A807D6F79}" srcOrd="0" destOrd="0" parTransId="{D37013E1-EABF-4CDE-971B-D8D44FE7CBD6}" sibTransId="{BD633CC1-9C67-48AD-A72F-34DF8365A141}"/>
    <dgm:cxn modelId="{C0A145F7-B286-4C58-8E0A-27283C3F2EC5}" srcId="{EC88B669-8609-4E36-A335-FF10A6E24E20}" destId="{7B4861B7-3497-401D-B4CD-C6DECE30381D}" srcOrd="1" destOrd="0" parTransId="{36B4718B-DD1F-467F-9CCC-2A0D7E99093F}" sibTransId="{79F7C178-37B8-48F4-A09A-FD345189D14C}"/>
    <dgm:cxn modelId="{1DBE1FFD-1603-440E-992D-A5B6B7E5967F}" srcId="{EC88B669-8609-4E36-A335-FF10A6E24E20}" destId="{0C78475A-DE74-413E-B793-E1BD27F87205}" srcOrd="0" destOrd="0" parTransId="{1EF11658-E127-4371-9DD0-ADBB7B0C3ECA}" sibTransId="{B2E290BD-10C2-4E2D-B209-76E6B939282F}"/>
    <dgm:cxn modelId="{5A8467FD-FDC7-4510-8D4D-A9EAFC3FDF67}" srcId="{17EC7558-2DFD-44CC-BB99-F22B54B70D20}" destId="{D6A0FFEC-3C8F-4904-9B34-E572710FC7FC}" srcOrd="1" destOrd="0" parTransId="{41662A59-C556-4B37-8F8F-41040495D0FA}" sibTransId="{B1CC528B-7693-4413-BAAF-E6DC7C8E58D0}"/>
    <dgm:cxn modelId="{4B913C62-602F-42C2-9341-6E566E0AD2AA}" type="presParOf" srcId="{6812F7D0-D041-4E10-A505-D695D54E7C8B}" destId="{3FB90809-552C-4F51-A511-E4A315AA9D15}" srcOrd="0" destOrd="0" presId="urn:microsoft.com/office/officeart/2005/8/layout/hList1"/>
    <dgm:cxn modelId="{A6CDBB06-357D-4448-8685-E6D6A1485404}" type="presParOf" srcId="{3FB90809-552C-4F51-A511-E4A315AA9D15}" destId="{7598C5A7-5F15-4AEC-A91A-77B06954147A}" srcOrd="0" destOrd="0" presId="urn:microsoft.com/office/officeart/2005/8/layout/hList1"/>
    <dgm:cxn modelId="{18D43161-E0D4-4857-8867-1F2B3A9C3224}" type="presParOf" srcId="{3FB90809-552C-4F51-A511-E4A315AA9D15}" destId="{ABA10CA9-0C10-4243-AF2D-99D9D4095FA3}" srcOrd="1" destOrd="0" presId="urn:microsoft.com/office/officeart/2005/8/layout/hList1"/>
    <dgm:cxn modelId="{D6775249-6624-41D8-9F2A-DD0273458F81}" type="presParOf" srcId="{6812F7D0-D041-4E10-A505-D695D54E7C8B}" destId="{70B9D52A-212D-4D50-B10C-0196EECF780B}" srcOrd="1" destOrd="0" presId="urn:microsoft.com/office/officeart/2005/8/layout/hList1"/>
    <dgm:cxn modelId="{54397DFF-9843-40E7-AEAB-265CD96E0C0C}" type="presParOf" srcId="{6812F7D0-D041-4E10-A505-D695D54E7C8B}" destId="{35558A48-7302-4665-8F54-78807853F6F2}" srcOrd="2" destOrd="0" presId="urn:microsoft.com/office/officeart/2005/8/layout/hList1"/>
    <dgm:cxn modelId="{D3ACDFC3-E15F-4853-8FED-2E6ABB45A76B}" type="presParOf" srcId="{35558A48-7302-4665-8F54-78807853F6F2}" destId="{F6E15FDC-8577-47E1-B4C8-8A14923613CA}" srcOrd="0" destOrd="0" presId="urn:microsoft.com/office/officeart/2005/8/layout/hList1"/>
    <dgm:cxn modelId="{978B5742-70A3-4AE3-BE3B-732C94D4EDFD}" type="presParOf" srcId="{35558A48-7302-4665-8F54-78807853F6F2}" destId="{9FADC9BA-E4AC-4B42-A899-D07AE671F955}" srcOrd="1" destOrd="0" presId="urn:microsoft.com/office/officeart/2005/8/layout/hList1"/>
    <dgm:cxn modelId="{79A0C3A8-8029-435C-BD5C-907DD6C25AED}" type="presParOf" srcId="{6812F7D0-D041-4E10-A505-D695D54E7C8B}" destId="{2EFFF376-073C-433D-89F2-8B25BEF56CF7}" srcOrd="3" destOrd="0" presId="urn:microsoft.com/office/officeart/2005/8/layout/hList1"/>
    <dgm:cxn modelId="{AF6E93CC-2C82-4AB0-84D0-9E03DF51D69C}" type="presParOf" srcId="{6812F7D0-D041-4E10-A505-D695D54E7C8B}" destId="{F41D2416-0E31-47D8-9362-058ABFA62A59}" srcOrd="4" destOrd="0" presId="urn:microsoft.com/office/officeart/2005/8/layout/hList1"/>
    <dgm:cxn modelId="{DD3D3E11-5669-464A-8E5F-409248017116}" type="presParOf" srcId="{F41D2416-0E31-47D8-9362-058ABFA62A59}" destId="{613A40AE-25B9-4891-8CF4-88ABEA71CA1C}" srcOrd="0" destOrd="0" presId="urn:microsoft.com/office/officeart/2005/8/layout/hList1"/>
    <dgm:cxn modelId="{43A895D5-97E7-4FE5-B97A-3D042269F283}" type="presParOf" srcId="{F41D2416-0E31-47D8-9362-058ABFA62A59}" destId="{7E0D78CE-B371-468C-B262-DF02AF41C6A2}"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EC88B669-8609-4E36-A335-FF10A6E24E20}" type="doc">
      <dgm:prSet loTypeId="urn:microsoft.com/office/officeart/2005/8/layout/hList1" loCatId="list" qsTypeId="urn:microsoft.com/office/officeart/2005/8/quickstyle/simple1" qsCatId="simple" csTypeId="urn:microsoft.com/office/officeart/2005/8/colors/accent2_5" csCatId="accent2" phldr="1"/>
      <dgm:spPr/>
      <dgm:t>
        <a:bodyPr/>
        <a:lstStyle/>
        <a:p>
          <a:endParaRPr lang="es-ES"/>
        </a:p>
      </dgm:t>
    </dgm:pt>
    <dgm:pt modelId="{0C78475A-DE74-413E-B793-E1BD27F87205}">
      <dgm:prSet phldrT="[Texto]"/>
      <dgm:spPr/>
      <dgm:t>
        <a:bodyPr/>
        <a:lstStyle/>
        <a:p>
          <a:r>
            <a:rPr lang="es-ES" b="1" dirty="0"/>
            <a:t>2016, </a:t>
          </a:r>
          <a:r>
            <a:rPr lang="es-ES" b="1" i="0" dirty="0"/>
            <a:t>Filtraciones de Shadow </a:t>
          </a:r>
          <a:r>
            <a:rPr lang="es-ES" b="1" i="0" dirty="0" err="1"/>
            <a:t>Brokers</a:t>
          </a:r>
          <a:endParaRPr lang="es-ES" b="1" dirty="0"/>
        </a:p>
      </dgm:t>
    </dgm:pt>
    <dgm:pt modelId="{1EF11658-E127-4371-9DD0-ADBB7B0C3ECA}" type="parTrans" cxnId="{1DBE1FFD-1603-440E-992D-A5B6B7E5967F}">
      <dgm:prSet/>
      <dgm:spPr/>
      <dgm:t>
        <a:bodyPr/>
        <a:lstStyle/>
        <a:p>
          <a:endParaRPr lang="es-ES"/>
        </a:p>
      </dgm:t>
    </dgm:pt>
    <dgm:pt modelId="{B2E290BD-10C2-4E2D-B209-76E6B939282F}" type="sibTrans" cxnId="{1DBE1FFD-1603-440E-992D-A5B6B7E5967F}">
      <dgm:prSet/>
      <dgm:spPr/>
      <dgm:t>
        <a:bodyPr/>
        <a:lstStyle/>
        <a:p>
          <a:endParaRPr lang="es-ES"/>
        </a:p>
      </dgm:t>
    </dgm:pt>
    <dgm:pt modelId="{27B25B31-7A86-4235-BF71-DE02D90B3E52}">
      <dgm:prSet phldrT="[Texto]"/>
      <dgm:spPr/>
      <dgm:t>
        <a:bodyPr/>
        <a:lstStyle/>
        <a:p>
          <a:r>
            <a:rPr lang="es-CO" b="0" i="0" dirty="0"/>
            <a:t>El misterioso grupo de hackers conocido como Shadow </a:t>
          </a:r>
          <a:r>
            <a:rPr lang="es-CO" b="0" i="0" dirty="0" err="1"/>
            <a:t>Brokers</a:t>
          </a:r>
          <a:r>
            <a:rPr lang="es-CO" b="0" i="0" dirty="0"/>
            <a:t> hizo su primera aparición en agosto de 2016, afirmando haber accedido a herramientas de espionaje de la operación </a:t>
          </a:r>
          <a:r>
            <a:rPr lang="es-CO" b="0" i="0" dirty="0" err="1"/>
            <a:t>Equation</a:t>
          </a:r>
          <a:r>
            <a:rPr lang="es-CO" b="0" i="0" dirty="0"/>
            <a:t> </a:t>
          </a:r>
          <a:r>
            <a:rPr lang="es-CO" b="0" i="0" dirty="0" err="1"/>
            <a:t>Group</a:t>
          </a:r>
          <a:r>
            <a:rPr lang="es-CO" b="0" i="0" dirty="0"/>
            <a:t>, vinculada a la NSA (Agencia Nacional de Seguridad). Poco después ofrecieron dicha información en subasta. </a:t>
          </a:r>
          <a:endParaRPr lang="es-ES" dirty="0"/>
        </a:p>
      </dgm:t>
    </dgm:pt>
    <dgm:pt modelId="{D7109426-D51D-4F2B-A376-190787F7B27C}" type="parTrans" cxnId="{9C8DD766-369A-417F-81C8-F2641093D253}">
      <dgm:prSet/>
      <dgm:spPr/>
      <dgm:t>
        <a:bodyPr/>
        <a:lstStyle/>
        <a:p>
          <a:endParaRPr lang="es-ES"/>
        </a:p>
      </dgm:t>
    </dgm:pt>
    <dgm:pt modelId="{DD7ABB1E-930F-4EE7-A0D5-69A7F0A53245}" type="sibTrans" cxnId="{9C8DD766-369A-417F-81C8-F2641093D253}">
      <dgm:prSet/>
      <dgm:spPr/>
      <dgm:t>
        <a:bodyPr/>
        <a:lstStyle/>
        <a:p>
          <a:endParaRPr lang="es-ES"/>
        </a:p>
      </dgm:t>
    </dgm:pt>
    <dgm:pt modelId="{7B4861B7-3497-401D-B4CD-C6DECE30381D}">
      <dgm:prSet phldrT="[Texto]"/>
      <dgm:spPr/>
      <dgm:t>
        <a:bodyPr/>
        <a:lstStyle/>
        <a:p>
          <a:r>
            <a:rPr lang="es-CO" b="1" i="0" dirty="0"/>
            <a:t>2017, </a:t>
          </a:r>
          <a:r>
            <a:rPr lang="es-ES" b="1" i="0" dirty="0"/>
            <a:t>WannaCry</a:t>
          </a:r>
          <a:endParaRPr lang="es-ES" dirty="0"/>
        </a:p>
      </dgm:t>
    </dgm:pt>
    <dgm:pt modelId="{36B4718B-DD1F-467F-9CCC-2A0D7E99093F}" type="parTrans" cxnId="{C0A145F7-B286-4C58-8E0A-27283C3F2EC5}">
      <dgm:prSet/>
      <dgm:spPr/>
      <dgm:t>
        <a:bodyPr/>
        <a:lstStyle/>
        <a:p>
          <a:endParaRPr lang="es-ES"/>
        </a:p>
      </dgm:t>
    </dgm:pt>
    <dgm:pt modelId="{79F7C178-37B8-48F4-A09A-FD345189D14C}" type="sibTrans" cxnId="{C0A145F7-B286-4C58-8E0A-27283C3F2EC5}">
      <dgm:prSet/>
      <dgm:spPr/>
      <dgm:t>
        <a:bodyPr/>
        <a:lstStyle/>
        <a:p>
          <a:endParaRPr lang="es-ES"/>
        </a:p>
      </dgm:t>
    </dgm:pt>
    <dgm:pt modelId="{C5DFAFD0-4182-4272-A05A-D24457A08A31}">
      <dgm:prSet phldrT="[Texto]"/>
      <dgm:spPr/>
      <dgm:t>
        <a:bodyPr/>
        <a:lstStyle/>
        <a:p>
          <a:r>
            <a:rPr lang="es-CO" b="0" i="0" dirty="0"/>
            <a:t>El 12 de mayo un ataque masivo de </a:t>
          </a:r>
          <a:r>
            <a:rPr lang="es-CO" b="0" i="0" dirty="0" err="1"/>
            <a:t>ransomware</a:t>
          </a:r>
          <a:r>
            <a:rPr lang="es-CO" b="0" i="0" dirty="0"/>
            <a:t> llamado WannaCry afectó a empresas y particulares de todo el mundo, incluyendo grandes corporaciones y organismos públicos. El ataque golpeó seriamente al Servicio de Salud Británico, a la multinacional francesa Renault, al sistema bancario ruso y al grupo de mensajería estadounidense FedEx, así como al servicio de ferrocarriles alemán y a universidades en Grecia e Italia.</a:t>
          </a:r>
          <a:endParaRPr lang="es-ES" dirty="0"/>
        </a:p>
      </dgm:t>
    </dgm:pt>
    <dgm:pt modelId="{6DAC99B8-2057-4ECC-B613-B2D82DBDA1FE}" type="parTrans" cxnId="{00AD2309-C983-47D2-96F9-FE8D849CD567}">
      <dgm:prSet/>
      <dgm:spPr/>
      <dgm:t>
        <a:bodyPr/>
        <a:lstStyle/>
        <a:p>
          <a:endParaRPr lang="es-ES"/>
        </a:p>
      </dgm:t>
    </dgm:pt>
    <dgm:pt modelId="{75D7DA05-A6F6-4A7E-8815-BD338C88E6BB}" type="sibTrans" cxnId="{00AD2309-C983-47D2-96F9-FE8D849CD567}">
      <dgm:prSet/>
      <dgm:spPr/>
      <dgm:t>
        <a:bodyPr/>
        <a:lstStyle/>
        <a:p>
          <a:endParaRPr lang="es-ES"/>
        </a:p>
      </dgm:t>
    </dgm:pt>
    <dgm:pt modelId="{17EC7558-2DFD-44CC-BB99-F22B54B70D20}">
      <dgm:prSet phldrT="[Texto]"/>
      <dgm:spPr/>
      <dgm:t>
        <a:bodyPr/>
        <a:lstStyle/>
        <a:p>
          <a:r>
            <a:rPr lang="es-CO" b="1" i="0" dirty="0"/>
            <a:t>2017, </a:t>
          </a:r>
          <a:r>
            <a:rPr lang="es-ES" b="1" i="0" dirty="0" err="1"/>
            <a:t>Petya</a:t>
          </a:r>
          <a:endParaRPr lang="es-ES" dirty="0"/>
        </a:p>
      </dgm:t>
    </dgm:pt>
    <dgm:pt modelId="{C5B013DF-532F-4242-82D4-FEE301C25520}" type="parTrans" cxnId="{E0C3B2DA-A0B3-40C7-8666-4111152F4416}">
      <dgm:prSet/>
      <dgm:spPr/>
      <dgm:t>
        <a:bodyPr/>
        <a:lstStyle/>
        <a:p>
          <a:endParaRPr lang="es-ES"/>
        </a:p>
      </dgm:t>
    </dgm:pt>
    <dgm:pt modelId="{EB334936-771B-489B-AC6E-617ABA5C6C97}" type="sibTrans" cxnId="{E0C3B2DA-A0B3-40C7-8666-4111152F4416}">
      <dgm:prSet/>
      <dgm:spPr/>
      <dgm:t>
        <a:bodyPr/>
        <a:lstStyle/>
        <a:p>
          <a:endParaRPr lang="es-ES"/>
        </a:p>
      </dgm:t>
    </dgm:pt>
    <dgm:pt modelId="{527D2F89-68B4-4153-A845-C01A807D6F79}">
      <dgm:prSet phldrT="[Texto]"/>
      <dgm:spPr/>
      <dgm:t>
        <a:bodyPr/>
        <a:lstStyle/>
        <a:p>
          <a:r>
            <a:rPr lang="es-CO" b="0" i="0" dirty="0"/>
            <a:t>Aproximadamente un mes después de WannaCry, otra ola de ataques de </a:t>
          </a:r>
          <a:r>
            <a:rPr lang="es-CO" b="0" i="0" dirty="0" err="1"/>
            <a:t>ransomware</a:t>
          </a:r>
          <a:r>
            <a:rPr lang="es-CO" b="0" i="0" dirty="0"/>
            <a:t> aprovechó las vulnerabilidades de Windows expuestas por Shadow </a:t>
          </a:r>
          <a:r>
            <a:rPr lang="es-CO" b="0" i="0" dirty="0" err="1"/>
            <a:t>Brokers</a:t>
          </a:r>
          <a:r>
            <a:rPr lang="es-CO" b="0" i="0" dirty="0"/>
            <a:t> y alcanzó objetivos de todo el mundo. Este malware, conocido como </a:t>
          </a:r>
          <a:r>
            <a:rPr lang="es-CO" b="0" i="0" dirty="0" err="1"/>
            <a:t>Petya</a:t>
          </a:r>
          <a:r>
            <a:rPr lang="es-CO" b="0" i="0" dirty="0"/>
            <a:t>, </a:t>
          </a:r>
          <a:r>
            <a:rPr lang="es-CO" b="0" i="0" dirty="0" err="1"/>
            <a:t>NotPetya</a:t>
          </a:r>
          <a:r>
            <a:rPr lang="es-CO" b="0" i="0" dirty="0"/>
            <a:t> y otros nombres similares, era más avanzado que WannaCry pero aún tenía varios defectos, como un sistema de pago ineficaz.</a:t>
          </a:r>
          <a:endParaRPr lang="es-ES" dirty="0"/>
        </a:p>
      </dgm:t>
    </dgm:pt>
    <dgm:pt modelId="{D37013E1-EABF-4CDE-971B-D8D44FE7CBD6}" type="parTrans" cxnId="{7FA881EB-5AE2-44C5-9ECE-ED5E169306EA}">
      <dgm:prSet/>
      <dgm:spPr/>
      <dgm:t>
        <a:bodyPr/>
        <a:lstStyle/>
        <a:p>
          <a:endParaRPr lang="es-ES"/>
        </a:p>
      </dgm:t>
    </dgm:pt>
    <dgm:pt modelId="{BD633CC1-9C67-48AD-A72F-34DF8365A141}" type="sibTrans" cxnId="{7FA881EB-5AE2-44C5-9ECE-ED5E169306EA}">
      <dgm:prSet/>
      <dgm:spPr/>
      <dgm:t>
        <a:bodyPr/>
        <a:lstStyle/>
        <a:p>
          <a:endParaRPr lang="es-ES"/>
        </a:p>
      </dgm:t>
    </dgm:pt>
    <dgm:pt modelId="{6812F7D0-D041-4E10-A505-D695D54E7C8B}" type="pres">
      <dgm:prSet presAssocID="{EC88B669-8609-4E36-A335-FF10A6E24E20}" presName="Name0" presStyleCnt="0">
        <dgm:presLayoutVars>
          <dgm:dir/>
          <dgm:animLvl val="lvl"/>
          <dgm:resizeHandles val="exact"/>
        </dgm:presLayoutVars>
      </dgm:prSet>
      <dgm:spPr/>
    </dgm:pt>
    <dgm:pt modelId="{3FB90809-552C-4F51-A511-E4A315AA9D15}" type="pres">
      <dgm:prSet presAssocID="{0C78475A-DE74-413E-B793-E1BD27F87205}" presName="composite" presStyleCnt="0"/>
      <dgm:spPr/>
    </dgm:pt>
    <dgm:pt modelId="{7598C5A7-5F15-4AEC-A91A-77B06954147A}" type="pres">
      <dgm:prSet presAssocID="{0C78475A-DE74-413E-B793-E1BD27F87205}" presName="parTx" presStyleLbl="alignNode1" presStyleIdx="0" presStyleCnt="3">
        <dgm:presLayoutVars>
          <dgm:chMax val="0"/>
          <dgm:chPref val="0"/>
          <dgm:bulletEnabled val="1"/>
        </dgm:presLayoutVars>
      </dgm:prSet>
      <dgm:spPr/>
    </dgm:pt>
    <dgm:pt modelId="{ABA10CA9-0C10-4243-AF2D-99D9D4095FA3}" type="pres">
      <dgm:prSet presAssocID="{0C78475A-DE74-413E-B793-E1BD27F87205}" presName="desTx" presStyleLbl="alignAccFollowNode1" presStyleIdx="0" presStyleCnt="3">
        <dgm:presLayoutVars>
          <dgm:bulletEnabled val="1"/>
        </dgm:presLayoutVars>
      </dgm:prSet>
      <dgm:spPr/>
    </dgm:pt>
    <dgm:pt modelId="{70B9D52A-212D-4D50-B10C-0196EECF780B}" type="pres">
      <dgm:prSet presAssocID="{B2E290BD-10C2-4E2D-B209-76E6B939282F}" presName="space" presStyleCnt="0"/>
      <dgm:spPr/>
    </dgm:pt>
    <dgm:pt modelId="{35558A48-7302-4665-8F54-78807853F6F2}" type="pres">
      <dgm:prSet presAssocID="{7B4861B7-3497-401D-B4CD-C6DECE30381D}" presName="composite" presStyleCnt="0"/>
      <dgm:spPr/>
    </dgm:pt>
    <dgm:pt modelId="{F6E15FDC-8577-47E1-B4C8-8A14923613CA}" type="pres">
      <dgm:prSet presAssocID="{7B4861B7-3497-401D-B4CD-C6DECE30381D}" presName="parTx" presStyleLbl="alignNode1" presStyleIdx="1" presStyleCnt="3">
        <dgm:presLayoutVars>
          <dgm:chMax val="0"/>
          <dgm:chPref val="0"/>
          <dgm:bulletEnabled val="1"/>
        </dgm:presLayoutVars>
      </dgm:prSet>
      <dgm:spPr/>
    </dgm:pt>
    <dgm:pt modelId="{9FADC9BA-E4AC-4B42-A899-D07AE671F955}" type="pres">
      <dgm:prSet presAssocID="{7B4861B7-3497-401D-B4CD-C6DECE30381D}" presName="desTx" presStyleLbl="alignAccFollowNode1" presStyleIdx="1" presStyleCnt="3">
        <dgm:presLayoutVars>
          <dgm:bulletEnabled val="1"/>
        </dgm:presLayoutVars>
      </dgm:prSet>
      <dgm:spPr/>
    </dgm:pt>
    <dgm:pt modelId="{2EFFF376-073C-433D-89F2-8B25BEF56CF7}" type="pres">
      <dgm:prSet presAssocID="{79F7C178-37B8-48F4-A09A-FD345189D14C}" presName="space" presStyleCnt="0"/>
      <dgm:spPr/>
    </dgm:pt>
    <dgm:pt modelId="{F41D2416-0E31-47D8-9362-058ABFA62A59}" type="pres">
      <dgm:prSet presAssocID="{17EC7558-2DFD-44CC-BB99-F22B54B70D20}" presName="composite" presStyleCnt="0"/>
      <dgm:spPr/>
    </dgm:pt>
    <dgm:pt modelId="{613A40AE-25B9-4891-8CF4-88ABEA71CA1C}" type="pres">
      <dgm:prSet presAssocID="{17EC7558-2DFD-44CC-BB99-F22B54B70D20}" presName="parTx" presStyleLbl="alignNode1" presStyleIdx="2" presStyleCnt="3">
        <dgm:presLayoutVars>
          <dgm:chMax val="0"/>
          <dgm:chPref val="0"/>
          <dgm:bulletEnabled val="1"/>
        </dgm:presLayoutVars>
      </dgm:prSet>
      <dgm:spPr/>
    </dgm:pt>
    <dgm:pt modelId="{7E0D78CE-B371-468C-B262-DF02AF41C6A2}" type="pres">
      <dgm:prSet presAssocID="{17EC7558-2DFD-44CC-BB99-F22B54B70D20}" presName="desTx" presStyleLbl="alignAccFollowNode1" presStyleIdx="2" presStyleCnt="3">
        <dgm:presLayoutVars>
          <dgm:bulletEnabled val="1"/>
        </dgm:presLayoutVars>
      </dgm:prSet>
      <dgm:spPr/>
    </dgm:pt>
  </dgm:ptLst>
  <dgm:cxnLst>
    <dgm:cxn modelId="{00AD2309-C983-47D2-96F9-FE8D849CD567}" srcId="{7B4861B7-3497-401D-B4CD-C6DECE30381D}" destId="{C5DFAFD0-4182-4272-A05A-D24457A08A31}" srcOrd="0" destOrd="0" parTransId="{6DAC99B8-2057-4ECC-B613-B2D82DBDA1FE}" sibTransId="{75D7DA05-A6F6-4A7E-8815-BD338C88E6BB}"/>
    <dgm:cxn modelId="{0E21BD3D-0640-4BFC-B8B6-923AEF4DCFD2}" type="presOf" srcId="{27B25B31-7A86-4235-BF71-DE02D90B3E52}" destId="{ABA10CA9-0C10-4243-AF2D-99D9D4095FA3}" srcOrd="0" destOrd="0" presId="urn:microsoft.com/office/officeart/2005/8/layout/hList1"/>
    <dgm:cxn modelId="{9C8DD766-369A-417F-81C8-F2641093D253}" srcId="{0C78475A-DE74-413E-B793-E1BD27F87205}" destId="{27B25B31-7A86-4235-BF71-DE02D90B3E52}" srcOrd="0" destOrd="0" parTransId="{D7109426-D51D-4F2B-A376-190787F7B27C}" sibTransId="{DD7ABB1E-930F-4EE7-A0D5-69A7F0A53245}"/>
    <dgm:cxn modelId="{9FB4486C-6E50-49AA-A889-EDBB6D48C4BE}" type="presOf" srcId="{C5DFAFD0-4182-4272-A05A-D24457A08A31}" destId="{9FADC9BA-E4AC-4B42-A899-D07AE671F955}" srcOrd="0" destOrd="0" presId="urn:microsoft.com/office/officeart/2005/8/layout/hList1"/>
    <dgm:cxn modelId="{ED5C0072-6634-42A3-86D2-05A69BAD7202}" type="presOf" srcId="{EC88B669-8609-4E36-A335-FF10A6E24E20}" destId="{6812F7D0-D041-4E10-A505-D695D54E7C8B}" srcOrd="0" destOrd="0" presId="urn:microsoft.com/office/officeart/2005/8/layout/hList1"/>
    <dgm:cxn modelId="{5D94C372-B0FA-4C9B-A97A-C925C0B6E332}" type="presOf" srcId="{0C78475A-DE74-413E-B793-E1BD27F87205}" destId="{7598C5A7-5F15-4AEC-A91A-77B06954147A}" srcOrd="0" destOrd="0" presId="urn:microsoft.com/office/officeart/2005/8/layout/hList1"/>
    <dgm:cxn modelId="{9B150F76-D004-427A-9A0F-6463C1DB8EDE}" type="presOf" srcId="{527D2F89-68B4-4153-A845-C01A807D6F79}" destId="{7E0D78CE-B371-468C-B262-DF02AF41C6A2}" srcOrd="0" destOrd="0" presId="urn:microsoft.com/office/officeart/2005/8/layout/hList1"/>
    <dgm:cxn modelId="{44DA5BA0-DA3C-49DA-A25B-D2B83C860217}" type="presOf" srcId="{17EC7558-2DFD-44CC-BB99-F22B54B70D20}" destId="{613A40AE-25B9-4891-8CF4-88ABEA71CA1C}" srcOrd="0" destOrd="0" presId="urn:microsoft.com/office/officeart/2005/8/layout/hList1"/>
    <dgm:cxn modelId="{AF4337CE-0C6D-4947-BEBA-4504B42C404A}" type="presOf" srcId="{7B4861B7-3497-401D-B4CD-C6DECE30381D}" destId="{F6E15FDC-8577-47E1-B4C8-8A14923613CA}" srcOrd="0" destOrd="0" presId="urn:microsoft.com/office/officeart/2005/8/layout/hList1"/>
    <dgm:cxn modelId="{E0C3B2DA-A0B3-40C7-8666-4111152F4416}" srcId="{EC88B669-8609-4E36-A335-FF10A6E24E20}" destId="{17EC7558-2DFD-44CC-BB99-F22B54B70D20}" srcOrd="2" destOrd="0" parTransId="{C5B013DF-532F-4242-82D4-FEE301C25520}" sibTransId="{EB334936-771B-489B-AC6E-617ABA5C6C97}"/>
    <dgm:cxn modelId="{7FA881EB-5AE2-44C5-9ECE-ED5E169306EA}" srcId="{17EC7558-2DFD-44CC-BB99-F22B54B70D20}" destId="{527D2F89-68B4-4153-A845-C01A807D6F79}" srcOrd="0" destOrd="0" parTransId="{D37013E1-EABF-4CDE-971B-D8D44FE7CBD6}" sibTransId="{BD633CC1-9C67-48AD-A72F-34DF8365A141}"/>
    <dgm:cxn modelId="{C0A145F7-B286-4C58-8E0A-27283C3F2EC5}" srcId="{EC88B669-8609-4E36-A335-FF10A6E24E20}" destId="{7B4861B7-3497-401D-B4CD-C6DECE30381D}" srcOrd="1" destOrd="0" parTransId="{36B4718B-DD1F-467F-9CCC-2A0D7E99093F}" sibTransId="{79F7C178-37B8-48F4-A09A-FD345189D14C}"/>
    <dgm:cxn modelId="{1DBE1FFD-1603-440E-992D-A5B6B7E5967F}" srcId="{EC88B669-8609-4E36-A335-FF10A6E24E20}" destId="{0C78475A-DE74-413E-B793-E1BD27F87205}" srcOrd="0" destOrd="0" parTransId="{1EF11658-E127-4371-9DD0-ADBB7B0C3ECA}" sibTransId="{B2E290BD-10C2-4E2D-B209-76E6B939282F}"/>
    <dgm:cxn modelId="{4B913C62-602F-42C2-9341-6E566E0AD2AA}" type="presParOf" srcId="{6812F7D0-D041-4E10-A505-D695D54E7C8B}" destId="{3FB90809-552C-4F51-A511-E4A315AA9D15}" srcOrd="0" destOrd="0" presId="urn:microsoft.com/office/officeart/2005/8/layout/hList1"/>
    <dgm:cxn modelId="{A6CDBB06-357D-4448-8685-E6D6A1485404}" type="presParOf" srcId="{3FB90809-552C-4F51-A511-E4A315AA9D15}" destId="{7598C5A7-5F15-4AEC-A91A-77B06954147A}" srcOrd="0" destOrd="0" presId="urn:microsoft.com/office/officeart/2005/8/layout/hList1"/>
    <dgm:cxn modelId="{18D43161-E0D4-4857-8867-1F2B3A9C3224}" type="presParOf" srcId="{3FB90809-552C-4F51-A511-E4A315AA9D15}" destId="{ABA10CA9-0C10-4243-AF2D-99D9D4095FA3}" srcOrd="1" destOrd="0" presId="urn:microsoft.com/office/officeart/2005/8/layout/hList1"/>
    <dgm:cxn modelId="{D6775249-6624-41D8-9F2A-DD0273458F81}" type="presParOf" srcId="{6812F7D0-D041-4E10-A505-D695D54E7C8B}" destId="{70B9D52A-212D-4D50-B10C-0196EECF780B}" srcOrd="1" destOrd="0" presId="urn:microsoft.com/office/officeart/2005/8/layout/hList1"/>
    <dgm:cxn modelId="{54397DFF-9843-40E7-AEAB-265CD96E0C0C}" type="presParOf" srcId="{6812F7D0-D041-4E10-A505-D695D54E7C8B}" destId="{35558A48-7302-4665-8F54-78807853F6F2}" srcOrd="2" destOrd="0" presId="urn:microsoft.com/office/officeart/2005/8/layout/hList1"/>
    <dgm:cxn modelId="{D3ACDFC3-E15F-4853-8FED-2E6ABB45A76B}" type="presParOf" srcId="{35558A48-7302-4665-8F54-78807853F6F2}" destId="{F6E15FDC-8577-47E1-B4C8-8A14923613CA}" srcOrd="0" destOrd="0" presId="urn:microsoft.com/office/officeart/2005/8/layout/hList1"/>
    <dgm:cxn modelId="{978B5742-70A3-4AE3-BE3B-732C94D4EDFD}" type="presParOf" srcId="{35558A48-7302-4665-8F54-78807853F6F2}" destId="{9FADC9BA-E4AC-4B42-A899-D07AE671F955}" srcOrd="1" destOrd="0" presId="urn:microsoft.com/office/officeart/2005/8/layout/hList1"/>
    <dgm:cxn modelId="{79A0C3A8-8029-435C-BD5C-907DD6C25AED}" type="presParOf" srcId="{6812F7D0-D041-4E10-A505-D695D54E7C8B}" destId="{2EFFF376-073C-433D-89F2-8B25BEF56CF7}" srcOrd="3" destOrd="0" presId="urn:microsoft.com/office/officeart/2005/8/layout/hList1"/>
    <dgm:cxn modelId="{AF6E93CC-2C82-4AB0-84D0-9E03DF51D69C}" type="presParOf" srcId="{6812F7D0-D041-4E10-A505-D695D54E7C8B}" destId="{F41D2416-0E31-47D8-9362-058ABFA62A59}" srcOrd="4" destOrd="0" presId="urn:microsoft.com/office/officeart/2005/8/layout/hList1"/>
    <dgm:cxn modelId="{DD3D3E11-5669-464A-8E5F-409248017116}" type="presParOf" srcId="{F41D2416-0E31-47D8-9362-058ABFA62A59}" destId="{613A40AE-25B9-4891-8CF4-88ABEA71CA1C}" srcOrd="0" destOrd="0" presId="urn:microsoft.com/office/officeart/2005/8/layout/hList1"/>
    <dgm:cxn modelId="{43A895D5-97E7-4FE5-B97A-3D042269F283}" type="presParOf" srcId="{F41D2416-0E31-47D8-9362-058ABFA62A59}" destId="{7E0D78CE-B371-468C-B262-DF02AF41C6A2}" srcOrd="1" destOrd="0" presId="urn:microsoft.com/office/officeart/2005/8/layout/hList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C88B669-8609-4E36-A335-FF10A6E24E20}" type="doc">
      <dgm:prSet loTypeId="urn:microsoft.com/office/officeart/2005/8/layout/hList1" loCatId="list" qsTypeId="urn:microsoft.com/office/officeart/2005/8/quickstyle/simple1" qsCatId="simple" csTypeId="urn:microsoft.com/office/officeart/2005/8/colors/accent2_5" csCatId="accent2" phldr="1"/>
      <dgm:spPr/>
      <dgm:t>
        <a:bodyPr/>
        <a:lstStyle/>
        <a:p>
          <a:endParaRPr lang="es-ES"/>
        </a:p>
      </dgm:t>
    </dgm:pt>
    <dgm:pt modelId="{0C78475A-DE74-413E-B793-E1BD27F87205}">
      <dgm:prSet phldrT="[Texto]"/>
      <dgm:spPr/>
      <dgm:t>
        <a:bodyPr/>
        <a:lstStyle/>
        <a:p>
          <a:r>
            <a:rPr lang="es-CO" b="1" i="0" dirty="0"/>
            <a:t>El 3 noviembre de 1983, el primer virus fue concebido como un experimento</a:t>
          </a:r>
          <a:endParaRPr lang="es-ES" dirty="0"/>
        </a:p>
      </dgm:t>
    </dgm:pt>
    <dgm:pt modelId="{1EF11658-E127-4371-9DD0-ADBB7B0C3ECA}" type="parTrans" cxnId="{1DBE1FFD-1603-440E-992D-A5B6B7E5967F}">
      <dgm:prSet/>
      <dgm:spPr/>
      <dgm:t>
        <a:bodyPr/>
        <a:lstStyle/>
        <a:p>
          <a:endParaRPr lang="es-ES"/>
        </a:p>
      </dgm:t>
    </dgm:pt>
    <dgm:pt modelId="{B2E290BD-10C2-4E2D-B209-76E6B939282F}" type="sibTrans" cxnId="{1DBE1FFD-1603-440E-992D-A5B6B7E5967F}">
      <dgm:prSet/>
      <dgm:spPr/>
      <dgm:t>
        <a:bodyPr/>
        <a:lstStyle/>
        <a:p>
          <a:endParaRPr lang="es-ES"/>
        </a:p>
      </dgm:t>
    </dgm:pt>
    <dgm:pt modelId="{27B25B31-7A86-4235-BF71-DE02D90B3E52}">
      <dgm:prSet phldrT="[Texto]"/>
      <dgm:spPr/>
      <dgm:t>
        <a:bodyPr/>
        <a:lstStyle/>
        <a:p>
          <a:r>
            <a:rPr lang="es-CO" b="0" i="0" dirty="0"/>
            <a:t>Para ser presentado en un seminario semanal de Seguridad Informática. El concepto fue introducido por el autor y el nombre "virus" fue dado por Len Adleman. Después de ocho horas de trabajo sobre un VAX 11/750 ejecutando Unix, el primer virus estuvo listo para la demostración.</a:t>
          </a:r>
          <a:endParaRPr lang="es-ES" dirty="0"/>
        </a:p>
      </dgm:t>
    </dgm:pt>
    <dgm:pt modelId="{D7109426-D51D-4F2B-A376-190787F7B27C}" type="parTrans" cxnId="{9C8DD766-369A-417F-81C8-F2641093D253}">
      <dgm:prSet/>
      <dgm:spPr/>
      <dgm:t>
        <a:bodyPr/>
        <a:lstStyle/>
        <a:p>
          <a:endParaRPr lang="es-ES"/>
        </a:p>
      </dgm:t>
    </dgm:pt>
    <dgm:pt modelId="{DD7ABB1E-930F-4EE7-A0D5-69A7F0A53245}" type="sibTrans" cxnId="{9C8DD766-369A-417F-81C8-F2641093D253}">
      <dgm:prSet/>
      <dgm:spPr/>
      <dgm:t>
        <a:bodyPr/>
        <a:lstStyle/>
        <a:p>
          <a:endParaRPr lang="es-ES"/>
        </a:p>
      </dgm:t>
    </dgm:pt>
    <dgm:pt modelId="{7B4861B7-3497-401D-B4CD-C6DECE30381D}">
      <dgm:prSet phldrT="[Texto]"/>
      <dgm:spPr/>
      <dgm:t>
        <a:bodyPr/>
        <a:lstStyle/>
        <a:p>
          <a:r>
            <a:rPr lang="es-CO" b="1" i="0" dirty="0"/>
            <a:t>En 1984 se publica la </a:t>
          </a:r>
          <a:r>
            <a:rPr lang="es-CO" b="1" i="0" dirty="0" err="1"/>
            <a:t>informacion</a:t>
          </a:r>
          <a:r>
            <a:rPr lang="es-CO" b="1" i="0" dirty="0"/>
            <a:t> completa sobre estos programas.</a:t>
          </a:r>
          <a:endParaRPr lang="es-ES" dirty="0"/>
        </a:p>
      </dgm:t>
    </dgm:pt>
    <dgm:pt modelId="{36B4718B-DD1F-467F-9CCC-2A0D7E99093F}" type="parTrans" cxnId="{C0A145F7-B286-4C58-8E0A-27283C3F2EC5}">
      <dgm:prSet/>
      <dgm:spPr/>
      <dgm:t>
        <a:bodyPr/>
        <a:lstStyle/>
        <a:p>
          <a:endParaRPr lang="es-ES"/>
        </a:p>
      </dgm:t>
    </dgm:pt>
    <dgm:pt modelId="{79F7C178-37B8-48F4-A09A-FD345189D14C}" type="sibTrans" cxnId="{C0A145F7-B286-4C58-8E0A-27283C3F2EC5}">
      <dgm:prSet/>
      <dgm:spPr/>
      <dgm:t>
        <a:bodyPr/>
        <a:lstStyle/>
        <a:p>
          <a:endParaRPr lang="es-ES"/>
        </a:p>
      </dgm:t>
    </dgm:pt>
    <dgm:pt modelId="{C5DFAFD0-4182-4272-A05A-D24457A08A31}">
      <dgm:prSet phldrT="[Texto]"/>
      <dgm:spPr/>
      <dgm:t>
        <a:bodyPr/>
        <a:lstStyle/>
        <a:p>
          <a:r>
            <a:rPr lang="es-CO" b="0" i="0" dirty="0"/>
            <a:t>Información con guías para la creación de virus. Es el punto de partida de la vida de estos programas, y naturalmente de su difusión sin control, en las computadoras personales.</a:t>
          </a:r>
          <a:endParaRPr lang="es-ES" dirty="0"/>
        </a:p>
      </dgm:t>
    </dgm:pt>
    <dgm:pt modelId="{6DAC99B8-2057-4ECC-B613-B2D82DBDA1FE}" type="parTrans" cxnId="{00AD2309-C983-47D2-96F9-FE8D849CD567}">
      <dgm:prSet/>
      <dgm:spPr/>
      <dgm:t>
        <a:bodyPr/>
        <a:lstStyle/>
        <a:p>
          <a:endParaRPr lang="es-ES"/>
        </a:p>
      </dgm:t>
    </dgm:pt>
    <dgm:pt modelId="{75D7DA05-A6F6-4A7E-8815-BD338C88E6BB}" type="sibTrans" cxnId="{00AD2309-C983-47D2-96F9-FE8D849CD567}">
      <dgm:prSet/>
      <dgm:spPr/>
      <dgm:t>
        <a:bodyPr/>
        <a:lstStyle/>
        <a:p>
          <a:endParaRPr lang="es-ES"/>
        </a:p>
      </dgm:t>
    </dgm:pt>
    <dgm:pt modelId="{17EC7558-2DFD-44CC-BB99-F22B54B70D20}">
      <dgm:prSet phldrT="[Texto]"/>
      <dgm:spPr/>
      <dgm:t>
        <a:bodyPr/>
        <a:lstStyle/>
        <a:p>
          <a:r>
            <a:rPr lang="es-CO" b="1" i="0" dirty="0"/>
            <a:t>En 1985 infectaban el MS-DOS © y en 1986 ya eran destructivos</a:t>
          </a:r>
          <a:endParaRPr lang="es-ES" dirty="0"/>
        </a:p>
      </dgm:t>
    </dgm:pt>
    <dgm:pt modelId="{C5B013DF-532F-4242-82D4-FEE301C25520}" type="parTrans" cxnId="{E0C3B2DA-A0B3-40C7-8666-4111152F4416}">
      <dgm:prSet/>
      <dgm:spPr/>
      <dgm:t>
        <a:bodyPr/>
        <a:lstStyle/>
        <a:p>
          <a:endParaRPr lang="es-ES"/>
        </a:p>
      </dgm:t>
    </dgm:pt>
    <dgm:pt modelId="{EB334936-771B-489B-AC6E-617ABA5C6C97}" type="sibTrans" cxnId="{E0C3B2DA-A0B3-40C7-8666-4111152F4416}">
      <dgm:prSet/>
      <dgm:spPr/>
      <dgm:t>
        <a:bodyPr/>
        <a:lstStyle/>
        <a:p>
          <a:endParaRPr lang="es-ES"/>
        </a:p>
      </dgm:t>
    </dgm:pt>
    <dgm:pt modelId="{527D2F89-68B4-4153-A845-C01A807D6F79}">
      <dgm:prSet phldrT="[Texto]"/>
      <dgm:spPr/>
      <dgm:t>
        <a:bodyPr/>
        <a:lstStyle/>
        <a:p>
          <a:r>
            <a:rPr lang="es-ES" dirty="0"/>
            <a:t>BRAIN: el primer virus masivo, se escribió para atacar el sistema MS-DOS y era totalmente compatible con IBM PC. Fue creado en Lahore, Paquistán, por un grupo de amigos quienes se encargaron de distribuirlo vendiendo copias del mismo insertadas en disquetes pirateados de programas comerciales</a:t>
          </a:r>
        </a:p>
      </dgm:t>
    </dgm:pt>
    <dgm:pt modelId="{D37013E1-EABF-4CDE-971B-D8D44FE7CBD6}" type="parTrans" cxnId="{7FA881EB-5AE2-44C5-9ECE-ED5E169306EA}">
      <dgm:prSet/>
      <dgm:spPr/>
      <dgm:t>
        <a:bodyPr/>
        <a:lstStyle/>
        <a:p>
          <a:endParaRPr lang="es-ES"/>
        </a:p>
      </dgm:t>
    </dgm:pt>
    <dgm:pt modelId="{BD633CC1-9C67-48AD-A72F-34DF8365A141}" type="sibTrans" cxnId="{7FA881EB-5AE2-44C5-9ECE-ED5E169306EA}">
      <dgm:prSet/>
      <dgm:spPr/>
      <dgm:t>
        <a:bodyPr/>
        <a:lstStyle/>
        <a:p>
          <a:endParaRPr lang="es-ES"/>
        </a:p>
      </dgm:t>
    </dgm:pt>
    <dgm:pt modelId="{6812F7D0-D041-4E10-A505-D695D54E7C8B}" type="pres">
      <dgm:prSet presAssocID="{EC88B669-8609-4E36-A335-FF10A6E24E20}" presName="Name0" presStyleCnt="0">
        <dgm:presLayoutVars>
          <dgm:dir/>
          <dgm:animLvl val="lvl"/>
          <dgm:resizeHandles val="exact"/>
        </dgm:presLayoutVars>
      </dgm:prSet>
      <dgm:spPr/>
    </dgm:pt>
    <dgm:pt modelId="{3FB90809-552C-4F51-A511-E4A315AA9D15}" type="pres">
      <dgm:prSet presAssocID="{0C78475A-DE74-413E-B793-E1BD27F87205}" presName="composite" presStyleCnt="0"/>
      <dgm:spPr/>
    </dgm:pt>
    <dgm:pt modelId="{7598C5A7-5F15-4AEC-A91A-77B06954147A}" type="pres">
      <dgm:prSet presAssocID="{0C78475A-DE74-413E-B793-E1BD27F87205}" presName="parTx" presStyleLbl="alignNode1" presStyleIdx="0" presStyleCnt="3">
        <dgm:presLayoutVars>
          <dgm:chMax val="0"/>
          <dgm:chPref val="0"/>
          <dgm:bulletEnabled val="1"/>
        </dgm:presLayoutVars>
      </dgm:prSet>
      <dgm:spPr/>
    </dgm:pt>
    <dgm:pt modelId="{ABA10CA9-0C10-4243-AF2D-99D9D4095FA3}" type="pres">
      <dgm:prSet presAssocID="{0C78475A-DE74-413E-B793-E1BD27F87205}" presName="desTx" presStyleLbl="alignAccFollowNode1" presStyleIdx="0" presStyleCnt="3">
        <dgm:presLayoutVars>
          <dgm:bulletEnabled val="1"/>
        </dgm:presLayoutVars>
      </dgm:prSet>
      <dgm:spPr/>
    </dgm:pt>
    <dgm:pt modelId="{70B9D52A-212D-4D50-B10C-0196EECF780B}" type="pres">
      <dgm:prSet presAssocID="{B2E290BD-10C2-4E2D-B209-76E6B939282F}" presName="space" presStyleCnt="0"/>
      <dgm:spPr/>
    </dgm:pt>
    <dgm:pt modelId="{35558A48-7302-4665-8F54-78807853F6F2}" type="pres">
      <dgm:prSet presAssocID="{7B4861B7-3497-401D-B4CD-C6DECE30381D}" presName="composite" presStyleCnt="0"/>
      <dgm:spPr/>
    </dgm:pt>
    <dgm:pt modelId="{F6E15FDC-8577-47E1-B4C8-8A14923613CA}" type="pres">
      <dgm:prSet presAssocID="{7B4861B7-3497-401D-B4CD-C6DECE30381D}" presName="parTx" presStyleLbl="alignNode1" presStyleIdx="1" presStyleCnt="3">
        <dgm:presLayoutVars>
          <dgm:chMax val="0"/>
          <dgm:chPref val="0"/>
          <dgm:bulletEnabled val="1"/>
        </dgm:presLayoutVars>
      </dgm:prSet>
      <dgm:spPr/>
    </dgm:pt>
    <dgm:pt modelId="{9FADC9BA-E4AC-4B42-A899-D07AE671F955}" type="pres">
      <dgm:prSet presAssocID="{7B4861B7-3497-401D-B4CD-C6DECE30381D}" presName="desTx" presStyleLbl="alignAccFollowNode1" presStyleIdx="1" presStyleCnt="3">
        <dgm:presLayoutVars>
          <dgm:bulletEnabled val="1"/>
        </dgm:presLayoutVars>
      </dgm:prSet>
      <dgm:spPr/>
    </dgm:pt>
    <dgm:pt modelId="{2EFFF376-073C-433D-89F2-8B25BEF56CF7}" type="pres">
      <dgm:prSet presAssocID="{79F7C178-37B8-48F4-A09A-FD345189D14C}" presName="space" presStyleCnt="0"/>
      <dgm:spPr/>
    </dgm:pt>
    <dgm:pt modelId="{F41D2416-0E31-47D8-9362-058ABFA62A59}" type="pres">
      <dgm:prSet presAssocID="{17EC7558-2DFD-44CC-BB99-F22B54B70D20}" presName="composite" presStyleCnt="0"/>
      <dgm:spPr/>
    </dgm:pt>
    <dgm:pt modelId="{613A40AE-25B9-4891-8CF4-88ABEA71CA1C}" type="pres">
      <dgm:prSet presAssocID="{17EC7558-2DFD-44CC-BB99-F22B54B70D20}" presName="parTx" presStyleLbl="alignNode1" presStyleIdx="2" presStyleCnt="3">
        <dgm:presLayoutVars>
          <dgm:chMax val="0"/>
          <dgm:chPref val="0"/>
          <dgm:bulletEnabled val="1"/>
        </dgm:presLayoutVars>
      </dgm:prSet>
      <dgm:spPr/>
    </dgm:pt>
    <dgm:pt modelId="{7E0D78CE-B371-468C-B262-DF02AF41C6A2}" type="pres">
      <dgm:prSet presAssocID="{17EC7558-2DFD-44CC-BB99-F22B54B70D20}" presName="desTx" presStyleLbl="alignAccFollowNode1" presStyleIdx="2" presStyleCnt="3">
        <dgm:presLayoutVars>
          <dgm:bulletEnabled val="1"/>
        </dgm:presLayoutVars>
      </dgm:prSet>
      <dgm:spPr/>
    </dgm:pt>
  </dgm:ptLst>
  <dgm:cxnLst>
    <dgm:cxn modelId="{00AD2309-C983-47D2-96F9-FE8D849CD567}" srcId="{7B4861B7-3497-401D-B4CD-C6DECE30381D}" destId="{C5DFAFD0-4182-4272-A05A-D24457A08A31}" srcOrd="0" destOrd="0" parTransId="{6DAC99B8-2057-4ECC-B613-B2D82DBDA1FE}" sibTransId="{75D7DA05-A6F6-4A7E-8815-BD338C88E6BB}"/>
    <dgm:cxn modelId="{0E21BD3D-0640-4BFC-B8B6-923AEF4DCFD2}" type="presOf" srcId="{27B25B31-7A86-4235-BF71-DE02D90B3E52}" destId="{ABA10CA9-0C10-4243-AF2D-99D9D4095FA3}" srcOrd="0" destOrd="0" presId="urn:microsoft.com/office/officeart/2005/8/layout/hList1"/>
    <dgm:cxn modelId="{9C8DD766-369A-417F-81C8-F2641093D253}" srcId="{0C78475A-DE74-413E-B793-E1BD27F87205}" destId="{27B25B31-7A86-4235-BF71-DE02D90B3E52}" srcOrd="0" destOrd="0" parTransId="{D7109426-D51D-4F2B-A376-190787F7B27C}" sibTransId="{DD7ABB1E-930F-4EE7-A0D5-69A7F0A53245}"/>
    <dgm:cxn modelId="{9FB4486C-6E50-49AA-A889-EDBB6D48C4BE}" type="presOf" srcId="{C5DFAFD0-4182-4272-A05A-D24457A08A31}" destId="{9FADC9BA-E4AC-4B42-A899-D07AE671F955}" srcOrd="0" destOrd="0" presId="urn:microsoft.com/office/officeart/2005/8/layout/hList1"/>
    <dgm:cxn modelId="{ED5C0072-6634-42A3-86D2-05A69BAD7202}" type="presOf" srcId="{EC88B669-8609-4E36-A335-FF10A6E24E20}" destId="{6812F7D0-D041-4E10-A505-D695D54E7C8B}" srcOrd="0" destOrd="0" presId="urn:microsoft.com/office/officeart/2005/8/layout/hList1"/>
    <dgm:cxn modelId="{5D94C372-B0FA-4C9B-A97A-C925C0B6E332}" type="presOf" srcId="{0C78475A-DE74-413E-B793-E1BD27F87205}" destId="{7598C5A7-5F15-4AEC-A91A-77B06954147A}" srcOrd="0" destOrd="0" presId="urn:microsoft.com/office/officeart/2005/8/layout/hList1"/>
    <dgm:cxn modelId="{9B150F76-D004-427A-9A0F-6463C1DB8EDE}" type="presOf" srcId="{527D2F89-68B4-4153-A845-C01A807D6F79}" destId="{7E0D78CE-B371-468C-B262-DF02AF41C6A2}" srcOrd="0" destOrd="0" presId="urn:microsoft.com/office/officeart/2005/8/layout/hList1"/>
    <dgm:cxn modelId="{44DA5BA0-DA3C-49DA-A25B-D2B83C860217}" type="presOf" srcId="{17EC7558-2DFD-44CC-BB99-F22B54B70D20}" destId="{613A40AE-25B9-4891-8CF4-88ABEA71CA1C}" srcOrd="0" destOrd="0" presId="urn:microsoft.com/office/officeart/2005/8/layout/hList1"/>
    <dgm:cxn modelId="{AF4337CE-0C6D-4947-BEBA-4504B42C404A}" type="presOf" srcId="{7B4861B7-3497-401D-B4CD-C6DECE30381D}" destId="{F6E15FDC-8577-47E1-B4C8-8A14923613CA}" srcOrd="0" destOrd="0" presId="urn:microsoft.com/office/officeart/2005/8/layout/hList1"/>
    <dgm:cxn modelId="{E0C3B2DA-A0B3-40C7-8666-4111152F4416}" srcId="{EC88B669-8609-4E36-A335-FF10A6E24E20}" destId="{17EC7558-2DFD-44CC-BB99-F22B54B70D20}" srcOrd="2" destOrd="0" parTransId="{C5B013DF-532F-4242-82D4-FEE301C25520}" sibTransId="{EB334936-771B-489B-AC6E-617ABA5C6C97}"/>
    <dgm:cxn modelId="{7FA881EB-5AE2-44C5-9ECE-ED5E169306EA}" srcId="{17EC7558-2DFD-44CC-BB99-F22B54B70D20}" destId="{527D2F89-68B4-4153-A845-C01A807D6F79}" srcOrd="0" destOrd="0" parTransId="{D37013E1-EABF-4CDE-971B-D8D44FE7CBD6}" sibTransId="{BD633CC1-9C67-48AD-A72F-34DF8365A141}"/>
    <dgm:cxn modelId="{C0A145F7-B286-4C58-8E0A-27283C3F2EC5}" srcId="{EC88B669-8609-4E36-A335-FF10A6E24E20}" destId="{7B4861B7-3497-401D-B4CD-C6DECE30381D}" srcOrd="1" destOrd="0" parTransId="{36B4718B-DD1F-467F-9CCC-2A0D7E99093F}" sibTransId="{79F7C178-37B8-48F4-A09A-FD345189D14C}"/>
    <dgm:cxn modelId="{1DBE1FFD-1603-440E-992D-A5B6B7E5967F}" srcId="{EC88B669-8609-4E36-A335-FF10A6E24E20}" destId="{0C78475A-DE74-413E-B793-E1BD27F87205}" srcOrd="0" destOrd="0" parTransId="{1EF11658-E127-4371-9DD0-ADBB7B0C3ECA}" sibTransId="{B2E290BD-10C2-4E2D-B209-76E6B939282F}"/>
    <dgm:cxn modelId="{4B913C62-602F-42C2-9341-6E566E0AD2AA}" type="presParOf" srcId="{6812F7D0-D041-4E10-A505-D695D54E7C8B}" destId="{3FB90809-552C-4F51-A511-E4A315AA9D15}" srcOrd="0" destOrd="0" presId="urn:microsoft.com/office/officeart/2005/8/layout/hList1"/>
    <dgm:cxn modelId="{A6CDBB06-357D-4448-8685-E6D6A1485404}" type="presParOf" srcId="{3FB90809-552C-4F51-A511-E4A315AA9D15}" destId="{7598C5A7-5F15-4AEC-A91A-77B06954147A}" srcOrd="0" destOrd="0" presId="urn:microsoft.com/office/officeart/2005/8/layout/hList1"/>
    <dgm:cxn modelId="{18D43161-E0D4-4857-8867-1F2B3A9C3224}" type="presParOf" srcId="{3FB90809-552C-4F51-A511-E4A315AA9D15}" destId="{ABA10CA9-0C10-4243-AF2D-99D9D4095FA3}" srcOrd="1" destOrd="0" presId="urn:microsoft.com/office/officeart/2005/8/layout/hList1"/>
    <dgm:cxn modelId="{D6775249-6624-41D8-9F2A-DD0273458F81}" type="presParOf" srcId="{6812F7D0-D041-4E10-A505-D695D54E7C8B}" destId="{70B9D52A-212D-4D50-B10C-0196EECF780B}" srcOrd="1" destOrd="0" presId="urn:microsoft.com/office/officeart/2005/8/layout/hList1"/>
    <dgm:cxn modelId="{54397DFF-9843-40E7-AEAB-265CD96E0C0C}" type="presParOf" srcId="{6812F7D0-D041-4E10-A505-D695D54E7C8B}" destId="{35558A48-7302-4665-8F54-78807853F6F2}" srcOrd="2" destOrd="0" presId="urn:microsoft.com/office/officeart/2005/8/layout/hList1"/>
    <dgm:cxn modelId="{D3ACDFC3-E15F-4853-8FED-2E6ABB45A76B}" type="presParOf" srcId="{35558A48-7302-4665-8F54-78807853F6F2}" destId="{F6E15FDC-8577-47E1-B4C8-8A14923613CA}" srcOrd="0" destOrd="0" presId="urn:microsoft.com/office/officeart/2005/8/layout/hList1"/>
    <dgm:cxn modelId="{978B5742-70A3-4AE3-BE3B-732C94D4EDFD}" type="presParOf" srcId="{35558A48-7302-4665-8F54-78807853F6F2}" destId="{9FADC9BA-E4AC-4B42-A899-D07AE671F955}" srcOrd="1" destOrd="0" presId="urn:microsoft.com/office/officeart/2005/8/layout/hList1"/>
    <dgm:cxn modelId="{79A0C3A8-8029-435C-BD5C-907DD6C25AED}" type="presParOf" srcId="{6812F7D0-D041-4E10-A505-D695D54E7C8B}" destId="{2EFFF376-073C-433D-89F2-8B25BEF56CF7}" srcOrd="3" destOrd="0" presId="urn:microsoft.com/office/officeart/2005/8/layout/hList1"/>
    <dgm:cxn modelId="{AF6E93CC-2C82-4AB0-84D0-9E03DF51D69C}" type="presParOf" srcId="{6812F7D0-D041-4E10-A505-D695D54E7C8B}" destId="{F41D2416-0E31-47D8-9362-058ABFA62A59}" srcOrd="4" destOrd="0" presId="urn:microsoft.com/office/officeart/2005/8/layout/hList1"/>
    <dgm:cxn modelId="{DD3D3E11-5669-464A-8E5F-409248017116}" type="presParOf" srcId="{F41D2416-0E31-47D8-9362-058ABFA62A59}" destId="{613A40AE-25B9-4891-8CF4-88ABEA71CA1C}" srcOrd="0" destOrd="0" presId="urn:microsoft.com/office/officeart/2005/8/layout/hList1"/>
    <dgm:cxn modelId="{43A895D5-97E7-4FE5-B97A-3D042269F283}" type="presParOf" srcId="{F41D2416-0E31-47D8-9362-058ABFA62A59}" destId="{7E0D78CE-B371-468C-B262-DF02AF41C6A2}" srcOrd="1" destOrd="0" presId="urn:microsoft.com/office/officeart/2005/8/layout/hList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C88B669-8609-4E36-A335-FF10A6E24E20}" type="doc">
      <dgm:prSet loTypeId="urn:microsoft.com/office/officeart/2005/8/layout/hList1" loCatId="list" qsTypeId="urn:microsoft.com/office/officeart/2005/8/quickstyle/simple1" qsCatId="simple" csTypeId="urn:microsoft.com/office/officeart/2005/8/colors/accent2_5" csCatId="accent2" phldr="1"/>
      <dgm:spPr/>
      <dgm:t>
        <a:bodyPr/>
        <a:lstStyle/>
        <a:p>
          <a:endParaRPr lang="es-ES"/>
        </a:p>
      </dgm:t>
    </dgm:pt>
    <dgm:pt modelId="{0C78475A-DE74-413E-B793-E1BD27F87205}">
      <dgm:prSet phldrT="[Texto]"/>
      <dgm:spPr/>
      <dgm:t>
        <a:bodyPr/>
        <a:lstStyle/>
        <a:p>
          <a:r>
            <a:rPr lang="es-ES" b="1" i="0" dirty="0"/>
            <a:t>1988, Programas Antivirus</a:t>
          </a:r>
          <a:endParaRPr lang="es-ES" dirty="0"/>
        </a:p>
      </dgm:t>
    </dgm:pt>
    <dgm:pt modelId="{1EF11658-E127-4371-9DD0-ADBB7B0C3ECA}" type="parTrans" cxnId="{1DBE1FFD-1603-440E-992D-A5B6B7E5967F}">
      <dgm:prSet/>
      <dgm:spPr/>
      <dgm:t>
        <a:bodyPr/>
        <a:lstStyle/>
        <a:p>
          <a:endParaRPr lang="es-ES"/>
        </a:p>
      </dgm:t>
    </dgm:pt>
    <dgm:pt modelId="{B2E290BD-10C2-4E2D-B209-76E6B939282F}" type="sibTrans" cxnId="{1DBE1FFD-1603-440E-992D-A5B6B7E5967F}">
      <dgm:prSet/>
      <dgm:spPr/>
      <dgm:t>
        <a:bodyPr/>
        <a:lstStyle/>
        <a:p>
          <a:endParaRPr lang="es-ES"/>
        </a:p>
      </dgm:t>
    </dgm:pt>
    <dgm:pt modelId="{27B25B31-7A86-4235-BF71-DE02D90B3E52}">
      <dgm:prSet phldrT="[Texto]"/>
      <dgm:spPr/>
      <dgm:t>
        <a:bodyPr/>
        <a:lstStyle/>
        <a:p>
          <a:r>
            <a:rPr lang="es-CO" b="0" i="0" dirty="0"/>
            <a:t>En este mismo año, como consecuencia de lo acontecido y de la concientización, por parte de la industria informática, de la necesidad de defender los sistemas informáticos, aparecen los primeros programas antivirus (AVAST).</a:t>
          </a:r>
          <a:endParaRPr lang="es-ES" dirty="0"/>
        </a:p>
      </dgm:t>
    </dgm:pt>
    <dgm:pt modelId="{D7109426-D51D-4F2B-A376-190787F7B27C}" type="parTrans" cxnId="{9C8DD766-369A-417F-81C8-F2641093D253}">
      <dgm:prSet/>
      <dgm:spPr/>
      <dgm:t>
        <a:bodyPr/>
        <a:lstStyle/>
        <a:p>
          <a:endParaRPr lang="es-ES"/>
        </a:p>
      </dgm:t>
    </dgm:pt>
    <dgm:pt modelId="{DD7ABB1E-930F-4EE7-A0D5-69A7F0A53245}" type="sibTrans" cxnId="{9C8DD766-369A-417F-81C8-F2641093D253}">
      <dgm:prSet/>
      <dgm:spPr/>
      <dgm:t>
        <a:bodyPr/>
        <a:lstStyle/>
        <a:p>
          <a:endParaRPr lang="es-ES"/>
        </a:p>
      </dgm:t>
    </dgm:pt>
    <dgm:pt modelId="{7B4861B7-3497-401D-B4CD-C6DECE30381D}">
      <dgm:prSet phldrT="[Texto]"/>
      <dgm:spPr/>
      <dgm:t>
        <a:bodyPr/>
        <a:lstStyle/>
        <a:p>
          <a:r>
            <a:rPr lang="es-CO" b="1" i="0" dirty="0"/>
            <a:t>El 2 de noviembre de 1988 se produce el primer ataque masivo a </a:t>
          </a:r>
          <a:r>
            <a:rPr lang="es-CO" b="1" i="0" dirty="0" err="1"/>
            <a:t>ARPAnet</a:t>
          </a:r>
          <a:endParaRPr lang="es-ES" dirty="0"/>
        </a:p>
      </dgm:t>
    </dgm:pt>
    <dgm:pt modelId="{36B4718B-DD1F-467F-9CCC-2A0D7E99093F}" type="parTrans" cxnId="{C0A145F7-B286-4C58-8E0A-27283C3F2EC5}">
      <dgm:prSet/>
      <dgm:spPr/>
      <dgm:t>
        <a:bodyPr/>
        <a:lstStyle/>
        <a:p>
          <a:endParaRPr lang="es-ES"/>
        </a:p>
      </dgm:t>
    </dgm:pt>
    <dgm:pt modelId="{79F7C178-37B8-48F4-A09A-FD345189D14C}" type="sibTrans" cxnId="{C0A145F7-B286-4C58-8E0A-27283C3F2EC5}">
      <dgm:prSet/>
      <dgm:spPr/>
      <dgm:t>
        <a:bodyPr/>
        <a:lstStyle/>
        <a:p>
          <a:endParaRPr lang="es-ES"/>
        </a:p>
      </dgm:t>
    </dgm:pt>
    <dgm:pt modelId="{C5DFAFD0-4182-4272-A05A-D24457A08A31}">
      <dgm:prSet phldrT="[Texto]"/>
      <dgm:spPr/>
      <dgm:t>
        <a:bodyPr/>
        <a:lstStyle/>
        <a:p>
          <a:r>
            <a:rPr lang="es-CO" b="0" i="0" dirty="0"/>
            <a:t>Primer gusano “GUSANO DE MORRIS”. El método utilizado para su autorreplicación era el correo electrónico y en tres horas el gusano se hizo conocer en todo EE.UU. La erradicación de este gusano costó un millón de dólares y demostró qué podía hacer un programa autorreplicable fuera de control.</a:t>
          </a:r>
          <a:endParaRPr lang="es-ES" dirty="0"/>
        </a:p>
      </dgm:t>
    </dgm:pt>
    <dgm:pt modelId="{6DAC99B8-2057-4ECC-B613-B2D82DBDA1FE}" type="parTrans" cxnId="{00AD2309-C983-47D2-96F9-FE8D849CD567}">
      <dgm:prSet/>
      <dgm:spPr/>
      <dgm:t>
        <a:bodyPr/>
        <a:lstStyle/>
        <a:p>
          <a:endParaRPr lang="es-ES"/>
        </a:p>
      </dgm:t>
    </dgm:pt>
    <dgm:pt modelId="{75D7DA05-A6F6-4A7E-8815-BD338C88E6BB}" type="sibTrans" cxnId="{00AD2309-C983-47D2-96F9-FE8D849CD567}">
      <dgm:prSet/>
      <dgm:spPr/>
      <dgm:t>
        <a:bodyPr/>
        <a:lstStyle/>
        <a:p>
          <a:endParaRPr lang="es-ES"/>
        </a:p>
      </dgm:t>
    </dgm:pt>
    <dgm:pt modelId="{6812F7D0-D041-4E10-A505-D695D54E7C8B}" type="pres">
      <dgm:prSet presAssocID="{EC88B669-8609-4E36-A335-FF10A6E24E20}" presName="Name0" presStyleCnt="0">
        <dgm:presLayoutVars>
          <dgm:dir/>
          <dgm:animLvl val="lvl"/>
          <dgm:resizeHandles val="exact"/>
        </dgm:presLayoutVars>
      </dgm:prSet>
      <dgm:spPr/>
    </dgm:pt>
    <dgm:pt modelId="{3FB90809-552C-4F51-A511-E4A315AA9D15}" type="pres">
      <dgm:prSet presAssocID="{0C78475A-DE74-413E-B793-E1BD27F87205}" presName="composite" presStyleCnt="0"/>
      <dgm:spPr/>
    </dgm:pt>
    <dgm:pt modelId="{7598C5A7-5F15-4AEC-A91A-77B06954147A}" type="pres">
      <dgm:prSet presAssocID="{0C78475A-DE74-413E-B793-E1BD27F87205}" presName="parTx" presStyleLbl="alignNode1" presStyleIdx="0" presStyleCnt="2">
        <dgm:presLayoutVars>
          <dgm:chMax val="0"/>
          <dgm:chPref val="0"/>
          <dgm:bulletEnabled val="1"/>
        </dgm:presLayoutVars>
      </dgm:prSet>
      <dgm:spPr/>
    </dgm:pt>
    <dgm:pt modelId="{ABA10CA9-0C10-4243-AF2D-99D9D4095FA3}" type="pres">
      <dgm:prSet presAssocID="{0C78475A-DE74-413E-B793-E1BD27F87205}" presName="desTx" presStyleLbl="alignAccFollowNode1" presStyleIdx="0" presStyleCnt="2">
        <dgm:presLayoutVars>
          <dgm:bulletEnabled val="1"/>
        </dgm:presLayoutVars>
      </dgm:prSet>
      <dgm:spPr/>
    </dgm:pt>
    <dgm:pt modelId="{70B9D52A-212D-4D50-B10C-0196EECF780B}" type="pres">
      <dgm:prSet presAssocID="{B2E290BD-10C2-4E2D-B209-76E6B939282F}" presName="space" presStyleCnt="0"/>
      <dgm:spPr/>
    </dgm:pt>
    <dgm:pt modelId="{35558A48-7302-4665-8F54-78807853F6F2}" type="pres">
      <dgm:prSet presAssocID="{7B4861B7-3497-401D-B4CD-C6DECE30381D}" presName="composite" presStyleCnt="0"/>
      <dgm:spPr/>
    </dgm:pt>
    <dgm:pt modelId="{F6E15FDC-8577-47E1-B4C8-8A14923613CA}" type="pres">
      <dgm:prSet presAssocID="{7B4861B7-3497-401D-B4CD-C6DECE30381D}" presName="parTx" presStyleLbl="alignNode1" presStyleIdx="1" presStyleCnt="2">
        <dgm:presLayoutVars>
          <dgm:chMax val="0"/>
          <dgm:chPref val="0"/>
          <dgm:bulletEnabled val="1"/>
        </dgm:presLayoutVars>
      </dgm:prSet>
      <dgm:spPr/>
    </dgm:pt>
    <dgm:pt modelId="{9FADC9BA-E4AC-4B42-A899-D07AE671F955}" type="pres">
      <dgm:prSet presAssocID="{7B4861B7-3497-401D-B4CD-C6DECE30381D}" presName="desTx" presStyleLbl="alignAccFollowNode1" presStyleIdx="1" presStyleCnt="2">
        <dgm:presLayoutVars>
          <dgm:bulletEnabled val="1"/>
        </dgm:presLayoutVars>
      </dgm:prSet>
      <dgm:spPr/>
    </dgm:pt>
  </dgm:ptLst>
  <dgm:cxnLst>
    <dgm:cxn modelId="{00AD2309-C983-47D2-96F9-FE8D849CD567}" srcId="{7B4861B7-3497-401D-B4CD-C6DECE30381D}" destId="{C5DFAFD0-4182-4272-A05A-D24457A08A31}" srcOrd="0" destOrd="0" parTransId="{6DAC99B8-2057-4ECC-B613-B2D82DBDA1FE}" sibTransId="{75D7DA05-A6F6-4A7E-8815-BD338C88E6BB}"/>
    <dgm:cxn modelId="{0E21BD3D-0640-4BFC-B8B6-923AEF4DCFD2}" type="presOf" srcId="{27B25B31-7A86-4235-BF71-DE02D90B3E52}" destId="{ABA10CA9-0C10-4243-AF2D-99D9D4095FA3}" srcOrd="0" destOrd="0" presId="urn:microsoft.com/office/officeart/2005/8/layout/hList1"/>
    <dgm:cxn modelId="{9C8DD766-369A-417F-81C8-F2641093D253}" srcId="{0C78475A-DE74-413E-B793-E1BD27F87205}" destId="{27B25B31-7A86-4235-BF71-DE02D90B3E52}" srcOrd="0" destOrd="0" parTransId="{D7109426-D51D-4F2B-A376-190787F7B27C}" sibTransId="{DD7ABB1E-930F-4EE7-A0D5-69A7F0A53245}"/>
    <dgm:cxn modelId="{9FB4486C-6E50-49AA-A889-EDBB6D48C4BE}" type="presOf" srcId="{C5DFAFD0-4182-4272-A05A-D24457A08A31}" destId="{9FADC9BA-E4AC-4B42-A899-D07AE671F955}" srcOrd="0" destOrd="0" presId="urn:microsoft.com/office/officeart/2005/8/layout/hList1"/>
    <dgm:cxn modelId="{ED5C0072-6634-42A3-86D2-05A69BAD7202}" type="presOf" srcId="{EC88B669-8609-4E36-A335-FF10A6E24E20}" destId="{6812F7D0-D041-4E10-A505-D695D54E7C8B}" srcOrd="0" destOrd="0" presId="urn:microsoft.com/office/officeart/2005/8/layout/hList1"/>
    <dgm:cxn modelId="{5D94C372-B0FA-4C9B-A97A-C925C0B6E332}" type="presOf" srcId="{0C78475A-DE74-413E-B793-E1BD27F87205}" destId="{7598C5A7-5F15-4AEC-A91A-77B06954147A}" srcOrd="0" destOrd="0" presId="urn:microsoft.com/office/officeart/2005/8/layout/hList1"/>
    <dgm:cxn modelId="{AF4337CE-0C6D-4947-BEBA-4504B42C404A}" type="presOf" srcId="{7B4861B7-3497-401D-B4CD-C6DECE30381D}" destId="{F6E15FDC-8577-47E1-B4C8-8A14923613CA}" srcOrd="0" destOrd="0" presId="urn:microsoft.com/office/officeart/2005/8/layout/hList1"/>
    <dgm:cxn modelId="{C0A145F7-B286-4C58-8E0A-27283C3F2EC5}" srcId="{EC88B669-8609-4E36-A335-FF10A6E24E20}" destId="{7B4861B7-3497-401D-B4CD-C6DECE30381D}" srcOrd="1" destOrd="0" parTransId="{36B4718B-DD1F-467F-9CCC-2A0D7E99093F}" sibTransId="{79F7C178-37B8-48F4-A09A-FD345189D14C}"/>
    <dgm:cxn modelId="{1DBE1FFD-1603-440E-992D-A5B6B7E5967F}" srcId="{EC88B669-8609-4E36-A335-FF10A6E24E20}" destId="{0C78475A-DE74-413E-B793-E1BD27F87205}" srcOrd="0" destOrd="0" parTransId="{1EF11658-E127-4371-9DD0-ADBB7B0C3ECA}" sibTransId="{B2E290BD-10C2-4E2D-B209-76E6B939282F}"/>
    <dgm:cxn modelId="{4B913C62-602F-42C2-9341-6E566E0AD2AA}" type="presParOf" srcId="{6812F7D0-D041-4E10-A505-D695D54E7C8B}" destId="{3FB90809-552C-4F51-A511-E4A315AA9D15}" srcOrd="0" destOrd="0" presId="urn:microsoft.com/office/officeart/2005/8/layout/hList1"/>
    <dgm:cxn modelId="{A6CDBB06-357D-4448-8685-E6D6A1485404}" type="presParOf" srcId="{3FB90809-552C-4F51-A511-E4A315AA9D15}" destId="{7598C5A7-5F15-4AEC-A91A-77B06954147A}" srcOrd="0" destOrd="0" presId="urn:microsoft.com/office/officeart/2005/8/layout/hList1"/>
    <dgm:cxn modelId="{18D43161-E0D4-4857-8867-1F2B3A9C3224}" type="presParOf" srcId="{3FB90809-552C-4F51-A511-E4A315AA9D15}" destId="{ABA10CA9-0C10-4243-AF2D-99D9D4095FA3}" srcOrd="1" destOrd="0" presId="urn:microsoft.com/office/officeart/2005/8/layout/hList1"/>
    <dgm:cxn modelId="{D6775249-6624-41D8-9F2A-DD0273458F81}" type="presParOf" srcId="{6812F7D0-D041-4E10-A505-D695D54E7C8B}" destId="{70B9D52A-212D-4D50-B10C-0196EECF780B}" srcOrd="1" destOrd="0" presId="urn:microsoft.com/office/officeart/2005/8/layout/hList1"/>
    <dgm:cxn modelId="{54397DFF-9843-40E7-AEAB-265CD96E0C0C}" type="presParOf" srcId="{6812F7D0-D041-4E10-A505-D695D54E7C8B}" destId="{35558A48-7302-4665-8F54-78807853F6F2}" srcOrd="2" destOrd="0" presId="urn:microsoft.com/office/officeart/2005/8/layout/hList1"/>
    <dgm:cxn modelId="{D3ACDFC3-E15F-4853-8FED-2E6ABB45A76B}" type="presParOf" srcId="{35558A48-7302-4665-8F54-78807853F6F2}" destId="{F6E15FDC-8577-47E1-B4C8-8A14923613CA}" srcOrd="0" destOrd="0" presId="urn:microsoft.com/office/officeart/2005/8/layout/hList1"/>
    <dgm:cxn modelId="{978B5742-70A3-4AE3-BE3B-732C94D4EDFD}" type="presParOf" srcId="{35558A48-7302-4665-8F54-78807853F6F2}" destId="{9FADC9BA-E4AC-4B42-A899-D07AE671F955}" srcOrd="1" destOrd="0" presId="urn:microsoft.com/office/officeart/2005/8/layout/hList1"/>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C88B669-8609-4E36-A335-FF10A6E24E20}" type="doc">
      <dgm:prSet loTypeId="urn:microsoft.com/office/officeart/2005/8/layout/hList1" loCatId="list" qsTypeId="urn:microsoft.com/office/officeart/2005/8/quickstyle/simple1" qsCatId="simple" csTypeId="urn:microsoft.com/office/officeart/2005/8/colors/accent2_5" csCatId="accent2" phldr="1"/>
      <dgm:spPr/>
      <dgm:t>
        <a:bodyPr/>
        <a:lstStyle/>
        <a:p>
          <a:endParaRPr lang="es-ES"/>
        </a:p>
      </dgm:t>
    </dgm:pt>
    <dgm:pt modelId="{0C78475A-DE74-413E-B793-E1BD27F87205}">
      <dgm:prSet phldrT="[Texto]"/>
      <dgm:spPr/>
      <dgm:t>
        <a:bodyPr/>
        <a:lstStyle/>
        <a:p>
          <a:r>
            <a:rPr lang="es-ES" b="1" dirty="0"/>
            <a:t>Febrero 7 de 2000, </a:t>
          </a:r>
          <a:r>
            <a:rPr lang="es-ES" b="1" dirty="0" err="1"/>
            <a:t>Mafiaboy</a:t>
          </a:r>
          <a:r>
            <a:rPr lang="es-ES" b="1" dirty="0"/>
            <a:t> y su proyecto </a:t>
          </a:r>
          <a:r>
            <a:rPr lang="es-ES" b="1" dirty="0" err="1"/>
            <a:t>Rivolta</a:t>
          </a:r>
          <a:endParaRPr lang="es-ES" b="1" dirty="0"/>
        </a:p>
      </dgm:t>
    </dgm:pt>
    <dgm:pt modelId="{1EF11658-E127-4371-9DD0-ADBB7B0C3ECA}" type="parTrans" cxnId="{1DBE1FFD-1603-440E-992D-A5B6B7E5967F}">
      <dgm:prSet/>
      <dgm:spPr/>
      <dgm:t>
        <a:bodyPr/>
        <a:lstStyle/>
        <a:p>
          <a:endParaRPr lang="es-ES"/>
        </a:p>
      </dgm:t>
    </dgm:pt>
    <dgm:pt modelId="{B2E290BD-10C2-4E2D-B209-76E6B939282F}" type="sibTrans" cxnId="{1DBE1FFD-1603-440E-992D-A5B6B7E5967F}">
      <dgm:prSet/>
      <dgm:spPr/>
      <dgm:t>
        <a:bodyPr/>
        <a:lstStyle/>
        <a:p>
          <a:endParaRPr lang="es-ES"/>
        </a:p>
      </dgm:t>
    </dgm:pt>
    <dgm:pt modelId="{27B25B31-7A86-4235-BF71-DE02D90B3E52}">
      <dgm:prSet phldrT="[Texto]"/>
      <dgm:spPr/>
      <dgm:t>
        <a:bodyPr/>
        <a:lstStyle/>
        <a:p>
          <a:r>
            <a:rPr lang="es-ES" dirty="0"/>
            <a:t>Un joven de 15 años llamado Michael Calce lanzo el proyecto </a:t>
          </a:r>
          <a:r>
            <a:rPr lang="es-ES" dirty="0" err="1"/>
            <a:t>Rivolta</a:t>
          </a:r>
          <a:r>
            <a:rPr lang="es-ES" dirty="0"/>
            <a:t> que era un tipo de ataque de generación de servicios (DoS), cuyo objetivo era tirar los servidores de Yahoo!</a:t>
          </a:r>
        </a:p>
      </dgm:t>
    </dgm:pt>
    <dgm:pt modelId="{D7109426-D51D-4F2B-A376-190787F7B27C}" type="parTrans" cxnId="{9C8DD766-369A-417F-81C8-F2641093D253}">
      <dgm:prSet/>
      <dgm:spPr/>
      <dgm:t>
        <a:bodyPr/>
        <a:lstStyle/>
        <a:p>
          <a:endParaRPr lang="es-ES"/>
        </a:p>
      </dgm:t>
    </dgm:pt>
    <dgm:pt modelId="{DD7ABB1E-930F-4EE7-A0D5-69A7F0A53245}" type="sibTrans" cxnId="{9C8DD766-369A-417F-81C8-F2641093D253}">
      <dgm:prSet/>
      <dgm:spPr/>
      <dgm:t>
        <a:bodyPr/>
        <a:lstStyle/>
        <a:p>
          <a:endParaRPr lang="es-ES"/>
        </a:p>
      </dgm:t>
    </dgm:pt>
    <dgm:pt modelId="{7B4861B7-3497-401D-B4CD-C6DECE30381D}">
      <dgm:prSet phldrT="[Texto]"/>
      <dgm:spPr/>
      <dgm:t>
        <a:bodyPr/>
        <a:lstStyle/>
        <a:p>
          <a:r>
            <a:rPr lang="es-CO" b="1" i="0" dirty="0"/>
            <a:t>Abril  30 de 2000, I LOVE YOU, la temida “Carta de Amor”</a:t>
          </a:r>
          <a:endParaRPr lang="es-ES" dirty="0"/>
        </a:p>
      </dgm:t>
    </dgm:pt>
    <dgm:pt modelId="{36B4718B-DD1F-467F-9CCC-2A0D7E99093F}" type="parTrans" cxnId="{C0A145F7-B286-4C58-8E0A-27283C3F2EC5}">
      <dgm:prSet/>
      <dgm:spPr/>
      <dgm:t>
        <a:bodyPr/>
        <a:lstStyle/>
        <a:p>
          <a:endParaRPr lang="es-ES"/>
        </a:p>
      </dgm:t>
    </dgm:pt>
    <dgm:pt modelId="{79F7C178-37B8-48F4-A09A-FD345189D14C}" type="sibTrans" cxnId="{C0A145F7-B286-4C58-8E0A-27283C3F2EC5}">
      <dgm:prSet/>
      <dgm:spPr/>
      <dgm:t>
        <a:bodyPr/>
        <a:lstStyle/>
        <a:p>
          <a:endParaRPr lang="es-ES"/>
        </a:p>
      </dgm:t>
    </dgm:pt>
    <dgm:pt modelId="{C5DFAFD0-4182-4272-A05A-D24457A08A31}">
      <dgm:prSet phldrT="[Texto]"/>
      <dgm:spPr/>
      <dgm:t>
        <a:bodyPr/>
        <a:lstStyle/>
        <a:p>
          <a:r>
            <a:rPr lang="es-ES" dirty="0"/>
            <a:t>Este virus se autocopiaba y escondía en los diversos ficheros, añadía registros, reemplazaba archivos, se auto enviaba vía correo y copiaba contraseñas a través de una aplicación auto instalable.</a:t>
          </a:r>
        </a:p>
      </dgm:t>
    </dgm:pt>
    <dgm:pt modelId="{6DAC99B8-2057-4ECC-B613-B2D82DBDA1FE}" type="parTrans" cxnId="{00AD2309-C983-47D2-96F9-FE8D849CD567}">
      <dgm:prSet/>
      <dgm:spPr/>
      <dgm:t>
        <a:bodyPr/>
        <a:lstStyle/>
        <a:p>
          <a:endParaRPr lang="es-ES"/>
        </a:p>
      </dgm:t>
    </dgm:pt>
    <dgm:pt modelId="{75D7DA05-A6F6-4A7E-8815-BD338C88E6BB}" type="sibTrans" cxnId="{00AD2309-C983-47D2-96F9-FE8D849CD567}">
      <dgm:prSet/>
      <dgm:spPr/>
      <dgm:t>
        <a:bodyPr/>
        <a:lstStyle/>
        <a:p>
          <a:endParaRPr lang="es-ES"/>
        </a:p>
      </dgm:t>
    </dgm:pt>
    <dgm:pt modelId="{17EC7558-2DFD-44CC-BB99-F22B54B70D20}">
      <dgm:prSet phldrT="[Texto]"/>
      <dgm:spPr/>
      <dgm:t>
        <a:bodyPr/>
        <a:lstStyle/>
        <a:p>
          <a:r>
            <a:rPr lang="es-CO" b="1" i="0" dirty="0"/>
            <a:t>2001, Código Rojo y Código Rojo 2</a:t>
          </a:r>
          <a:endParaRPr lang="es-ES" dirty="0"/>
        </a:p>
      </dgm:t>
    </dgm:pt>
    <dgm:pt modelId="{C5B013DF-532F-4242-82D4-FEE301C25520}" type="parTrans" cxnId="{E0C3B2DA-A0B3-40C7-8666-4111152F4416}">
      <dgm:prSet/>
      <dgm:spPr/>
      <dgm:t>
        <a:bodyPr/>
        <a:lstStyle/>
        <a:p>
          <a:endParaRPr lang="es-ES"/>
        </a:p>
      </dgm:t>
    </dgm:pt>
    <dgm:pt modelId="{EB334936-771B-489B-AC6E-617ABA5C6C97}" type="sibTrans" cxnId="{E0C3B2DA-A0B3-40C7-8666-4111152F4416}">
      <dgm:prSet/>
      <dgm:spPr/>
      <dgm:t>
        <a:bodyPr/>
        <a:lstStyle/>
        <a:p>
          <a:endParaRPr lang="es-ES"/>
        </a:p>
      </dgm:t>
    </dgm:pt>
    <dgm:pt modelId="{527D2F89-68B4-4153-A845-C01A807D6F79}">
      <dgm:prSet phldrT="[Texto]"/>
      <dgm:spPr/>
      <dgm:t>
        <a:bodyPr/>
        <a:lstStyle/>
        <a:p>
          <a:r>
            <a:rPr lang="es-CO" b="0" i="0" dirty="0"/>
            <a:t>Este gusano se hizo popular mediante un ataque de negación de servicios (DoS) a la Casa Blanca</a:t>
          </a:r>
          <a:endParaRPr lang="es-ES" dirty="0"/>
        </a:p>
      </dgm:t>
    </dgm:pt>
    <dgm:pt modelId="{D37013E1-EABF-4CDE-971B-D8D44FE7CBD6}" type="parTrans" cxnId="{7FA881EB-5AE2-44C5-9ECE-ED5E169306EA}">
      <dgm:prSet/>
      <dgm:spPr/>
      <dgm:t>
        <a:bodyPr/>
        <a:lstStyle/>
        <a:p>
          <a:endParaRPr lang="es-ES"/>
        </a:p>
      </dgm:t>
    </dgm:pt>
    <dgm:pt modelId="{BD633CC1-9C67-48AD-A72F-34DF8365A141}" type="sibTrans" cxnId="{7FA881EB-5AE2-44C5-9ECE-ED5E169306EA}">
      <dgm:prSet/>
      <dgm:spPr/>
      <dgm:t>
        <a:bodyPr/>
        <a:lstStyle/>
        <a:p>
          <a:endParaRPr lang="es-ES"/>
        </a:p>
      </dgm:t>
    </dgm:pt>
    <dgm:pt modelId="{6812F7D0-D041-4E10-A505-D695D54E7C8B}" type="pres">
      <dgm:prSet presAssocID="{EC88B669-8609-4E36-A335-FF10A6E24E20}" presName="Name0" presStyleCnt="0">
        <dgm:presLayoutVars>
          <dgm:dir/>
          <dgm:animLvl val="lvl"/>
          <dgm:resizeHandles val="exact"/>
        </dgm:presLayoutVars>
      </dgm:prSet>
      <dgm:spPr/>
    </dgm:pt>
    <dgm:pt modelId="{3FB90809-552C-4F51-A511-E4A315AA9D15}" type="pres">
      <dgm:prSet presAssocID="{0C78475A-DE74-413E-B793-E1BD27F87205}" presName="composite" presStyleCnt="0"/>
      <dgm:spPr/>
    </dgm:pt>
    <dgm:pt modelId="{7598C5A7-5F15-4AEC-A91A-77B06954147A}" type="pres">
      <dgm:prSet presAssocID="{0C78475A-DE74-413E-B793-E1BD27F87205}" presName="parTx" presStyleLbl="alignNode1" presStyleIdx="0" presStyleCnt="3">
        <dgm:presLayoutVars>
          <dgm:chMax val="0"/>
          <dgm:chPref val="0"/>
          <dgm:bulletEnabled val="1"/>
        </dgm:presLayoutVars>
      </dgm:prSet>
      <dgm:spPr/>
    </dgm:pt>
    <dgm:pt modelId="{ABA10CA9-0C10-4243-AF2D-99D9D4095FA3}" type="pres">
      <dgm:prSet presAssocID="{0C78475A-DE74-413E-B793-E1BD27F87205}" presName="desTx" presStyleLbl="alignAccFollowNode1" presStyleIdx="0" presStyleCnt="3">
        <dgm:presLayoutVars>
          <dgm:bulletEnabled val="1"/>
        </dgm:presLayoutVars>
      </dgm:prSet>
      <dgm:spPr/>
    </dgm:pt>
    <dgm:pt modelId="{70B9D52A-212D-4D50-B10C-0196EECF780B}" type="pres">
      <dgm:prSet presAssocID="{B2E290BD-10C2-4E2D-B209-76E6B939282F}" presName="space" presStyleCnt="0"/>
      <dgm:spPr/>
    </dgm:pt>
    <dgm:pt modelId="{35558A48-7302-4665-8F54-78807853F6F2}" type="pres">
      <dgm:prSet presAssocID="{7B4861B7-3497-401D-B4CD-C6DECE30381D}" presName="composite" presStyleCnt="0"/>
      <dgm:spPr/>
    </dgm:pt>
    <dgm:pt modelId="{F6E15FDC-8577-47E1-B4C8-8A14923613CA}" type="pres">
      <dgm:prSet presAssocID="{7B4861B7-3497-401D-B4CD-C6DECE30381D}" presName="parTx" presStyleLbl="alignNode1" presStyleIdx="1" presStyleCnt="3">
        <dgm:presLayoutVars>
          <dgm:chMax val="0"/>
          <dgm:chPref val="0"/>
          <dgm:bulletEnabled val="1"/>
        </dgm:presLayoutVars>
      </dgm:prSet>
      <dgm:spPr/>
    </dgm:pt>
    <dgm:pt modelId="{9FADC9BA-E4AC-4B42-A899-D07AE671F955}" type="pres">
      <dgm:prSet presAssocID="{7B4861B7-3497-401D-B4CD-C6DECE30381D}" presName="desTx" presStyleLbl="alignAccFollowNode1" presStyleIdx="1" presStyleCnt="3">
        <dgm:presLayoutVars>
          <dgm:bulletEnabled val="1"/>
        </dgm:presLayoutVars>
      </dgm:prSet>
      <dgm:spPr/>
    </dgm:pt>
    <dgm:pt modelId="{2EFFF376-073C-433D-89F2-8B25BEF56CF7}" type="pres">
      <dgm:prSet presAssocID="{79F7C178-37B8-48F4-A09A-FD345189D14C}" presName="space" presStyleCnt="0"/>
      <dgm:spPr/>
    </dgm:pt>
    <dgm:pt modelId="{F41D2416-0E31-47D8-9362-058ABFA62A59}" type="pres">
      <dgm:prSet presAssocID="{17EC7558-2DFD-44CC-BB99-F22B54B70D20}" presName="composite" presStyleCnt="0"/>
      <dgm:spPr/>
    </dgm:pt>
    <dgm:pt modelId="{613A40AE-25B9-4891-8CF4-88ABEA71CA1C}" type="pres">
      <dgm:prSet presAssocID="{17EC7558-2DFD-44CC-BB99-F22B54B70D20}" presName="parTx" presStyleLbl="alignNode1" presStyleIdx="2" presStyleCnt="3">
        <dgm:presLayoutVars>
          <dgm:chMax val="0"/>
          <dgm:chPref val="0"/>
          <dgm:bulletEnabled val="1"/>
        </dgm:presLayoutVars>
      </dgm:prSet>
      <dgm:spPr/>
    </dgm:pt>
    <dgm:pt modelId="{7E0D78CE-B371-468C-B262-DF02AF41C6A2}" type="pres">
      <dgm:prSet presAssocID="{17EC7558-2DFD-44CC-BB99-F22B54B70D20}" presName="desTx" presStyleLbl="alignAccFollowNode1" presStyleIdx="2" presStyleCnt="3">
        <dgm:presLayoutVars>
          <dgm:bulletEnabled val="1"/>
        </dgm:presLayoutVars>
      </dgm:prSet>
      <dgm:spPr/>
    </dgm:pt>
  </dgm:ptLst>
  <dgm:cxnLst>
    <dgm:cxn modelId="{00AD2309-C983-47D2-96F9-FE8D849CD567}" srcId="{7B4861B7-3497-401D-B4CD-C6DECE30381D}" destId="{C5DFAFD0-4182-4272-A05A-D24457A08A31}" srcOrd="0" destOrd="0" parTransId="{6DAC99B8-2057-4ECC-B613-B2D82DBDA1FE}" sibTransId="{75D7DA05-A6F6-4A7E-8815-BD338C88E6BB}"/>
    <dgm:cxn modelId="{0E21BD3D-0640-4BFC-B8B6-923AEF4DCFD2}" type="presOf" srcId="{27B25B31-7A86-4235-BF71-DE02D90B3E52}" destId="{ABA10CA9-0C10-4243-AF2D-99D9D4095FA3}" srcOrd="0" destOrd="0" presId="urn:microsoft.com/office/officeart/2005/8/layout/hList1"/>
    <dgm:cxn modelId="{9C8DD766-369A-417F-81C8-F2641093D253}" srcId="{0C78475A-DE74-413E-B793-E1BD27F87205}" destId="{27B25B31-7A86-4235-BF71-DE02D90B3E52}" srcOrd="0" destOrd="0" parTransId="{D7109426-D51D-4F2B-A376-190787F7B27C}" sibTransId="{DD7ABB1E-930F-4EE7-A0D5-69A7F0A53245}"/>
    <dgm:cxn modelId="{9FB4486C-6E50-49AA-A889-EDBB6D48C4BE}" type="presOf" srcId="{C5DFAFD0-4182-4272-A05A-D24457A08A31}" destId="{9FADC9BA-E4AC-4B42-A899-D07AE671F955}" srcOrd="0" destOrd="0" presId="urn:microsoft.com/office/officeart/2005/8/layout/hList1"/>
    <dgm:cxn modelId="{ED5C0072-6634-42A3-86D2-05A69BAD7202}" type="presOf" srcId="{EC88B669-8609-4E36-A335-FF10A6E24E20}" destId="{6812F7D0-D041-4E10-A505-D695D54E7C8B}" srcOrd="0" destOrd="0" presId="urn:microsoft.com/office/officeart/2005/8/layout/hList1"/>
    <dgm:cxn modelId="{5D94C372-B0FA-4C9B-A97A-C925C0B6E332}" type="presOf" srcId="{0C78475A-DE74-413E-B793-E1BD27F87205}" destId="{7598C5A7-5F15-4AEC-A91A-77B06954147A}" srcOrd="0" destOrd="0" presId="urn:microsoft.com/office/officeart/2005/8/layout/hList1"/>
    <dgm:cxn modelId="{9B150F76-D004-427A-9A0F-6463C1DB8EDE}" type="presOf" srcId="{527D2F89-68B4-4153-A845-C01A807D6F79}" destId="{7E0D78CE-B371-468C-B262-DF02AF41C6A2}" srcOrd="0" destOrd="0" presId="urn:microsoft.com/office/officeart/2005/8/layout/hList1"/>
    <dgm:cxn modelId="{44DA5BA0-DA3C-49DA-A25B-D2B83C860217}" type="presOf" srcId="{17EC7558-2DFD-44CC-BB99-F22B54B70D20}" destId="{613A40AE-25B9-4891-8CF4-88ABEA71CA1C}" srcOrd="0" destOrd="0" presId="urn:microsoft.com/office/officeart/2005/8/layout/hList1"/>
    <dgm:cxn modelId="{AF4337CE-0C6D-4947-BEBA-4504B42C404A}" type="presOf" srcId="{7B4861B7-3497-401D-B4CD-C6DECE30381D}" destId="{F6E15FDC-8577-47E1-B4C8-8A14923613CA}" srcOrd="0" destOrd="0" presId="urn:microsoft.com/office/officeart/2005/8/layout/hList1"/>
    <dgm:cxn modelId="{E0C3B2DA-A0B3-40C7-8666-4111152F4416}" srcId="{EC88B669-8609-4E36-A335-FF10A6E24E20}" destId="{17EC7558-2DFD-44CC-BB99-F22B54B70D20}" srcOrd="2" destOrd="0" parTransId="{C5B013DF-532F-4242-82D4-FEE301C25520}" sibTransId="{EB334936-771B-489B-AC6E-617ABA5C6C97}"/>
    <dgm:cxn modelId="{7FA881EB-5AE2-44C5-9ECE-ED5E169306EA}" srcId="{17EC7558-2DFD-44CC-BB99-F22B54B70D20}" destId="{527D2F89-68B4-4153-A845-C01A807D6F79}" srcOrd="0" destOrd="0" parTransId="{D37013E1-EABF-4CDE-971B-D8D44FE7CBD6}" sibTransId="{BD633CC1-9C67-48AD-A72F-34DF8365A141}"/>
    <dgm:cxn modelId="{C0A145F7-B286-4C58-8E0A-27283C3F2EC5}" srcId="{EC88B669-8609-4E36-A335-FF10A6E24E20}" destId="{7B4861B7-3497-401D-B4CD-C6DECE30381D}" srcOrd="1" destOrd="0" parTransId="{36B4718B-DD1F-467F-9CCC-2A0D7E99093F}" sibTransId="{79F7C178-37B8-48F4-A09A-FD345189D14C}"/>
    <dgm:cxn modelId="{1DBE1FFD-1603-440E-992D-A5B6B7E5967F}" srcId="{EC88B669-8609-4E36-A335-FF10A6E24E20}" destId="{0C78475A-DE74-413E-B793-E1BD27F87205}" srcOrd="0" destOrd="0" parTransId="{1EF11658-E127-4371-9DD0-ADBB7B0C3ECA}" sibTransId="{B2E290BD-10C2-4E2D-B209-76E6B939282F}"/>
    <dgm:cxn modelId="{4B913C62-602F-42C2-9341-6E566E0AD2AA}" type="presParOf" srcId="{6812F7D0-D041-4E10-A505-D695D54E7C8B}" destId="{3FB90809-552C-4F51-A511-E4A315AA9D15}" srcOrd="0" destOrd="0" presId="urn:microsoft.com/office/officeart/2005/8/layout/hList1"/>
    <dgm:cxn modelId="{A6CDBB06-357D-4448-8685-E6D6A1485404}" type="presParOf" srcId="{3FB90809-552C-4F51-A511-E4A315AA9D15}" destId="{7598C5A7-5F15-4AEC-A91A-77B06954147A}" srcOrd="0" destOrd="0" presId="urn:microsoft.com/office/officeart/2005/8/layout/hList1"/>
    <dgm:cxn modelId="{18D43161-E0D4-4857-8867-1F2B3A9C3224}" type="presParOf" srcId="{3FB90809-552C-4F51-A511-E4A315AA9D15}" destId="{ABA10CA9-0C10-4243-AF2D-99D9D4095FA3}" srcOrd="1" destOrd="0" presId="urn:microsoft.com/office/officeart/2005/8/layout/hList1"/>
    <dgm:cxn modelId="{D6775249-6624-41D8-9F2A-DD0273458F81}" type="presParOf" srcId="{6812F7D0-D041-4E10-A505-D695D54E7C8B}" destId="{70B9D52A-212D-4D50-B10C-0196EECF780B}" srcOrd="1" destOrd="0" presId="urn:microsoft.com/office/officeart/2005/8/layout/hList1"/>
    <dgm:cxn modelId="{54397DFF-9843-40E7-AEAB-265CD96E0C0C}" type="presParOf" srcId="{6812F7D0-D041-4E10-A505-D695D54E7C8B}" destId="{35558A48-7302-4665-8F54-78807853F6F2}" srcOrd="2" destOrd="0" presId="urn:microsoft.com/office/officeart/2005/8/layout/hList1"/>
    <dgm:cxn modelId="{D3ACDFC3-E15F-4853-8FED-2E6ABB45A76B}" type="presParOf" srcId="{35558A48-7302-4665-8F54-78807853F6F2}" destId="{F6E15FDC-8577-47E1-B4C8-8A14923613CA}" srcOrd="0" destOrd="0" presId="urn:microsoft.com/office/officeart/2005/8/layout/hList1"/>
    <dgm:cxn modelId="{978B5742-70A3-4AE3-BE3B-732C94D4EDFD}" type="presParOf" srcId="{35558A48-7302-4665-8F54-78807853F6F2}" destId="{9FADC9BA-E4AC-4B42-A899-D07AE671F955}" srcOrd="1" destOrd="0" presId="urn:microsoft.com/office/officeart/2005/8/layout/hList1"/>
    <dgm:cxn modelId="{79A0C3A8-8029-435C-BD5C-907DD6C25AED}" type="presParOf" srcId="{6812F7D0-D041-4E10-A505-D695D54E7C8B}" destId="{2EFFF376-073C-433D-89F2-8B25BEF56CF7}" srcOrd="3" destOrd="0" presId="urn:microsoft.com/office/officeart/2005/8/layout/hList1"/>
    <dgm:cxn modelId="{AF6E93CC-2C82-4AB0-84D0-9E03DF51D69C}" type="presParOf" srcId="{6812F7D0-D041-4E10-A505-D695D54E7C8B}" destId="{F41D2416-0E31-47D8-9362-058ABFA62A59}" srcOrd="4" destOrd="0" presId="urn:microsoft.com/office/officeart/2005/8/layout/hList1"/>
    <dgm:cxn modelId="{DD3D3E11-5669-464A-8E5F-409248017116}" type="presParOf" srcId="{F41D2416-0E31-47D8-9362-058ABFA62A59}" destId="{613A40AE-25B9-4891-8CF4-88ABEA71CA1C}" srcOrd="0" destOrd="0" presId="urn:microsoft.com/office/officeart/2005/8/layout/hList1"/>
    <dgm:cxn modelId="{43A895D5-97E7-4FE5-B97A-3D042269F283}" type="presParOf" srcId="{F41D2416-0E31-47D8-9362-058ABFA62A59}" destId="{7E0D78CE-B371-468C-B262-DF02AF41C6A2}"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C88B669-8609-4E36-A335-FF10A6E24E20}" type="doc">
      <dgm:prSet loTypeId="urn:microsoft.com/office/officeart/2005/8/layout/hList1" loCatId="list" qsTypeId="urn:microsoft.com/office/officeart/2005/8/quickstyle/simple1" qsCatId="simple" csTypeId="urn:microsoft.com/office/officeart/2005/8/colors/accent2_5" csCatId="accent2" phldr="1"/>
      <dgm:spPr/>
      <dgm:t>
        <a:bodyPr/>
        <a:lstStyle/>
        <a:p>
          <a:endParaRPr lang="es-ES"/>
        </a:p>
      </dgm:t>
    </dgm:pt>
    <dgm:pt modelId="{0C78475A-DE74-413E-B793-E1BD27F87205}">
      <dgm:prSet phldrT="[Texto]"/>
      <dgm:spPr/>
      <dgm:t>
        <a:bodyPr/>
        <a:lstStyle/>
        <a:p>
          <a:r>
            <a:rPr lang="es-ES" b="1" dirty="0"/>
            <a:t>En marzo de 1990</a:t>
          </a:r>
        </a:p>
      </dgm:t>
    </dgm:pt>
    <dgm:pt modelId="{1EF11658-E127-4371-9DD0-ADBB7B0C3ECA}" type="parTrans" cxnId="{1DBE1FFD-1603-440E-992D-A5B6B7E5967F}">
      <dgm:prSet/>
      <dgm:spPr/>
      <dgm:t>
        <a:bodyPr/>
        <a:lstStyle/>
        <a:p>
          <a:endParaRPr lang="es-ES"/>
        </a:p>
      </dgm:t>
    </dgm:pt>
    <dgm:pt modelId="{B2E290BD-10C2-4E2D-B209-76E6B939282F}" type="sibTrans" cxnId="{1DBE1FFD-1603-440E-992D-A5B6B7E5967F}">
      <dgm:prSet/>
      <dgm:spPr/>
      <dgm:t>
        <a:bodyPr/>
        <a:lstStyle/>
        <a:p>
          <a:endParaRPr lang="es-ES"/>
        </a:p>
      </dgm:t>
    </dgm:pt>
    <dgm:pt modelId="{27B25B31-7A86-4235-BF71-DE02D90B3E52}">
      <dgm:prSet phldrT="[Texto]"/>
      <dgm:spPr/>
      <dgm:t>
        <a:bodyPr/>
        <a:lstStyle/>
        <a:p>
          <a:r>
            <a:rPr lang="es-CO" b="0" i="0" dirty="0"/>
            <a:t>Melissa es un virus que propaga documentos de Microsoft Office y se podría enviar por Microsoft Outlook  por si mismo a los primeros 50 contactos</a:t>
          </a:r>
          <a:endParaRPr lang="es-ES" dirty="0"/>
        </a:p>
      </dgm:t>
    </dgm:pt>
    <dgm:pt modelId="{D7109426-D51D-4F2B-A376-190787F7B27C}" type="parTrans" cxnId="{9C8DD766-369A-417F-81C8-F2641093D253}">
      <dgm:prSet/>
      <dgm:spPr/>
      <dgm:t>
        <a:bodyPr/>
        <a:lstStyle/>
        <a:p>
          <a:endParaRPr lang="es-ES"/>
        </a:p>
      </dgm:t>
    </dgm:pt>
    <dgm:pt modelId="{DD7ABB1E-930F-4EE7-A0D5-69A7F0A53245}" type="sibTrans" cxnId="{9C8DD766-369A-417F-81C8-F2641093D253}">
      <dgm:prSet/>
      <dgm:spPr/>
      <dgm:t>
        <a:bodyPr/>
        <a:lstStyle/>
        <a:p>
          <a:endParaRPr lang="es-ES"/>
        </a:p>
      </dgm:t>
    </dgm:pt>
    <dgm:pt modelId="{7B4861B7-3497-401D-B4CD-C6DECE30381D}">
      <dgm:prSet phldrT="[Texto]"/>
      <dgm:spPr/>
      <dgm:t>
        <a:bodyPr/>
        <a:lstStyle/>
        <a:p>
          <a:r>
            <a:rPr lang="es-CO" b="1" i="0" dirty="0"/>
            <a:t>En 1991, Kits para la construcción de virus</a:t>
          </a:r>
          <a:endParaRPr lang="es-ES" dirty="0"/>
        </a:p>
      </dgm:t>
    </dgm:pt>
    <dgm:pt modelId="{36B4718B-DD1F-467F-9CCC-2A0D7E99093F}" type="parTrans" cxnId="{C0A145F7-B286-4C58-8E0A-27283C3F2EC5}">
      <dgm:prSet/>
      <dgm:spPr/>
      <dgm:t>
        <a:bodyPr/>
        <a:lstStyle/>
        <a:p>
          <a:endParaRPr lang="es-ES"/>
        </a:p>
      </dgm:t>
    </dgm:pt>
    <dgm:pt modelId="{79F7C178-37B8-48F4-A09A-FD345189D14C}" type="sibTrans" cxnId="{C0A145F7-B286-4C58-8E0A-27283C3F2EC5}">
      <dgm:prSet/>
      <dgm:spPr/>
      <dgm:t>
        <a:bodyPr/>
        <a:lstStyle/>
        <a:p>
          <a:endParaRPr lang="es-ES"/>
        </a:p>
      </dgm:t>
    </dgm:pt>
    <dgm:pt modelId="{C5DFAFD0-4182-4272-A05A-D24457A08A31}">
      <dgm:prSet phldrT="[Texto]"/>
      <dgm:spPr/>
      <dgm:t>
        <a:bodyPr/>
        <a:lstStyle/>
        <a:p>
          <a:r>
            <a:rPr lang="es-CO" b="0" i="0" dirty="0"/>
            <a:t>Aparecen los primeros Kits para la construcción de virus, lo que facilitó su creación e hizo aumentar su número a mayor velocidad. El primero fue el VCL (Virus </a:t>
          </a:r>
          <a:r>
            <a:rPr lang="es-CO" b="0" i="0" dirty="0" err="1"/>
            <a:t>Creation</a:t>
          </a:r>
          <a:r>
            <a:rPr lang="es-CO" b="0" i="0" dirty="0"/>
            <a:t> </a:t>
          </a:r>
          <a:r>
            <a:rPr lang="es-CO" b="0" i="0" dirty="0" err="1"/>
            <a:t>Laboratory</a:t>
          </a:r>
          <a:r>
            <a:rPr lang="es-CO" b="0" i="0" dirty="0"/>
            <a:t>), creado por </a:t>
          </a:r>
          <a:r>
            <a:rPr lang="es-CO" b="0" i="0" dirty="0" err="1"/>
            <a:t>Nowhere</a:t>
          </a:r>
          <a:r>
            <a:rPr lang="es-CO" b="0" i="0" dirty="0"/>
            <a:t> Man.</a:t>
          </a:r>
          <a:endParaRPr lang="es-ES" dirty="0"/>
        </a:p>
      </dgm:t>
    </dgm:pt>
    <dgm:pt modelId="{6DAC99B8-2057-4ECC-B613-B2D82DBDA1FE}" type="parTrans" cxnId="{00AD2309-C983-47D2-96F9-FE8D849CD567}">
      <dgm:prSet/>
      <dgm:spPr/>
      <dgm:t>
        <a:bodyPr/>
        <a:lstStyle/>
        <a:p>
          <a:endParaRPr lang="es-ES"/>
        </a:p>
      </dgm:t>
    </dgm:pt>
    <dgm:pt modelId="{75D7DA05-A6F6-4A7E-8815-BD338C88E6BB}" type="sibTrans" cxnId="{00AD2309-C983-47D2-96F9-FE8D849CD567}">
      <dgm:prSet/>
      <dgm:spPr/>
      <dgm:t>
        <a:bodyPr/>
        <a:lstStyle/>
        <a:p>
          <a:endParaRPr lang="es-ES"/>
        </a:p>
      </dgm:t>
    </dgm:pt>
    <dgm:pt modelId="{17EC7558-2DFD-44CC-BB99-F22B54B70D20}">
      <dgm:prSet phldrT="[Texto]"/>
      <dgm:spPr/>
      <dgm:t>
        <a:bodyPr/>
        <a:lstStyle/>
        <a:p>
          <a:r>
            <a:rPr lang="es-ES" b="1" i="0" dirty="0"/>
            <a:t>En 1992 nace el virus Michelangelo</a:t>
          </a:r>
          <a:endParaRPr lang="es-ES" dirty="0"/>
        </a:p>
      </dgm:t>
    </dgm:pt>
    <dgm:pt modelId="{C5B013DF-532F-4242-82D4-FEE301C25520}" type="parTrans" cxnId="{E0C3B2DA-A0B3-40C7-8666-4111152F4416}">
      <dgm:prSet/>
      <dgm:spPr/>
      <dgm:t>
        <a:bodyPr/>
        <a:lstStyle/>
        <a:p>
          <a:endParaRPr lang="es-ES"/>
        </a:p>
      </dgm:t>
    </dgm:pt>
    <dgm:pt modelId="{EB334936-771B-489B-AC6E-617ABA5C6C97}" type="sibTrans" cxnId="{E0C3B2DA-A0B3-40C7-8666-4111152F4416}">
      <dgm:prSet/>
      <dgm:spPr/>
      <dgm:t>
        <a:bodyPr/>
        <a:lstStyle/>
        <a:p>
          <a:endParaRPr lang="es-ES"/>
        </a:p>
      </dgm:t>
    </dgm:pt>
    <dgm:pt modelId="{527D2F89-68B4-4153-A845-C01A807D6F79}">
      <dgm:prSet phldrT="[Texto]"/>
      <dgm:spPr/>
      <dgm:t>
        <a:bodyPr/>
        <a:lstStyle/>
        <a:p>
          <a:r>
            <a:rPr lang="es-CO" b="0" i="0" dirty="0"/>
            <a:t>Estaba basado en el </a:t>
          </a:r>
          <a:r>
            <a:rPr lang="es-CO" b="0" i="0" dirty="0" err="1"/>
            <a:t>Stoned</a:t>
          </a:r>
          <a:r>
            <a:rPr lang="es-CO" b="0" i="0" dirty="0"/>
            <a:t>, y aunque es un virus no especialmente destructivo, la prensa lo "vendió" como una grave amenaza mundial. Algunos fabricantes de antivirus, aseguraron que cinco millones de computadoras se verían afectadas por el virus.</a:t>
          </a:r>
          <a:endParaRPr lang="es-ES" dirty="0"/>
        </a:p>
      </dgm:t>
    </dgm:pt>
    <dgm:pt modelId="{D37013E1-EABF-4CDE-971B-D8D44FE7CBD6}" type="parTrans" cxnId="{7FA881EB-5AE2-44C5-9ECE-ED5E169306EA}">
      <dgm:prSet/>
      <dgm:spPr/>
      <dgm:t>
        <a:bodyPr/>
        <a:lstStyle/>
        <a:p>
          <a:endParaRPr lang="es-ES"/>
        </a:p>
      </dgm:t>
    </dgm:pt>
    <dgm:pt modelId="{BD633CC1-9C67-48AD-A72F-34DF8365A141}" type="sibTrans" cxnId="{7FA881EB-5AE2-44C5-9ECE-ED5E169306EA}">
      <dgm:prSet/>
      <dgm:spPr/>
      <dgm:t>
        <a:bodyPr/>
        <a:lstStyle/>
        <a:p>
          <a:endParaRPr lang="es-ES"/>
        </a:p>
      </dgm:t>
    </dgm:pt>
    <dgm:pt modelId="{6812F7D0-D041-4E10-A505-D695D54E7C8B}" type="pres">
      <dgm:prSet presAssocID="{EC88B669-8609-4E36-A335-FF10A6E24E20}" presName="Name0" presStyleCnt="0">
        <dgm:presLayoutVars>
          <dgm:dir/>
          <dgm:animLvl val="lvl"/>
          <dgm:resizeHandles val="exact"/>
        </dgm:presLayoutVars>
      </dgm:prSet>
      <dgm:spPr/>
    </dgm:pt>
    <dgm:pt modelId="{3FB90809-552C-4F51-A511-E4A315AA9D15}" type="pres">
      <dgm:prSet presAssocID="{0C78475A-DE74-413E-B793-E1BD27F87205}" presName="composite" presStyleCnt="0"/>
      <dgm:spPr/>
    </dgm:pt>
    <dgm:pt modelId="{7598C5A7-5F15-4AEC-A91A-77B06954147A}" type="pres">
      <dgm:prSet presAssocID="{0C78475A-DE74-413E-B793-E1BD27F87205}" presName="parTx" presStyleLbl="alignNode1" presStyleIdx="0" presStyleCnt="3">
        <dgm:presLayoutVars>
          <dgm:chMax val="0"/>
          <dgm:chPref val="0"/>
          <dgm:bulletEnabled val="1"/>
        </dgm:presLayoutVars>
      </dgm:prSet>
      <dgm:spPr/>
    </dgm:pt>
    <dgm:pt modelId="{ABA10CA9-0C10-4243-AF2D-99D9D4095FA3}" type="pres">
      <dgm:prSet presAssocID="{0C78475A-DE74-413E-B793-E1BD27F87205}" presName="desTx" presStyleLbl="alignAccFollowNode1" presStyleIdx="0" presStyleCnt="3" custLinFactNeighborX="-16024" custLinFactNeighborY="5466">
        <dgm:presLayoutVars>
          <dgm:bulletEnabled val="1"/>
        </dgm:presLayoutVars>
      </dgm:prSet>
      <dgm:spPr/>
    </dgm:pt>
    <dgm:pt modelId="{70B9D52A-212D-4D50-B10C-0196EECF780B}" type="pres">
      <dgm:prSet presAssocID="{B2E290BD-10C2-4E2D-B209-76E6B939282F}" presName="space" presStyleCnt="0"/>
      <dgm:spPr/>
    </dgm:pt>
    <dgm:pt modelId="{35558A48-7302-4665-8F54-78807853F6F2}" type="pres">
      <dgm:prSet presAssocID="{7B4861B7-3497-401D-B4CD-C6DECE30381D}" presName="composite" presStyleCnt="0"/>
      <dgm:spPr/>
    </dgm:pt>
    <dgm:pt modelId="{F6E15FDC-8577-47E1-B4C8-8A14923613CA}" type="pres">
      <dgm:prSet presAssocID="{7B4861B7-3497-401D-B4CD-C6DECE30381D}" presName="parTx" presStyleLbl="alignNode1" presStyleIdx="1" presStyleCnt="3">
        <dgm:presLayoutVars>
          <dgm:chMax val="0"/>
          <dgm:chPref val="0"/>
          <dgm:bulletEnabled val="1"/>
        </dgm:presLayoutVars>
      </dgm:prSet>
      <dgm:spPr/>
    </dgm:pt>
    <dgm:pt modelId="{9FADC9BA-E4AC-4B42-A899-D07AE671F955}" type="pres">
      <dgm:prSet presAssocID="{7B4861B7-3497-401D-B4CD-C6DECE30381D}" presName="desTx" presStyleLbl="alignAccFollowNode1" presStyleIdx="1" presStyleCnt="3">
        <dgm:presLayoutVars>
          <dgm:bulletEnabled val="1"/>
        </dgm:presLayoutVars>
      </dgm:prSet>
      <dgm:spPr/>
    </dgm:pt>
    <dgm:pt modelId="{2EFFF376-073C-433D-89F2-8B25BEF56CF7}" type="pres">
      <dgm:prSet presAssocID="{79F7C178-37B8-48F4-A09A-FD345189D14C}" presName="space" presStyleCnt="0"/>
      <dgm:spPr/>
    </dgm:pt>
    <dgm:pt modelId="{F41D2416-0E31-47D8-9362-058ABFA62A59}" type="pres">
      <dgm:prSet presAssocID="{17EC7558-2DFD-44CC-BB99-F22B54B70D20}" presName="composite" presStyleCnt="0"/>
      <dgm:spPr/>
    </dgm:pt>
    <dgm:pt modelId="{613A40AE-25B9-4891-8CF4-88ABEA71CA1C}" type="pres">
      <dgm:prSet presAssocID="{17EC7558-2DFD-44CC-BB99-F22B54B70D20}" presName="parTx" presStyleLbl="alignNode1" presStyleIdx="2" presStyleCnt="3">
        <dgm:presLayoutVars>
          <dgm:chMax val="0"/>
          <dgm:chPref val="0"/>
          <dgm:bulletEnabled val="1"/>
        </dgm:presLayoutVars>
      </dgm:prSet>
      <dgm:spPr/>
    </dgm:pt>
    <dgm:pt modelId="{7E0D78CE-B371-468C-B262-DF02AF41C6A2}" type="pres">
      <dgm:prSet presAssocID="{17EC7558-2DFD-44CC-BB99-F22B54B70D20}" presName="desTx" presStyleLbl="alignAccFollowNode1" presStyleIdx="2" presStyleCnt="3">
        <dgm:presLayoutVars>
          <dgm:bulletEnabled val="1"/>
        </dgm:presLayoutVars>
      </dgm:prSet>
      <dgm:spPr/>
    </dgm:pt>
  </dgm:ptLst>
  <dgm:cxnLst>
    <dgm:cxn modelId="{00AD2309-C983-47D2-96F9-FE8D849CD567}" srcId="{7B4861B7-3497-401D-B4CD-C6DECE30381D}" destId="{C5DFAFD0-4182-4272-A05A-D24457A08A31}" srcOrd="0" destOrd="0" parTransId="{6DAC99B8-2057-4ECC-B613-B2D82DBDA1FE}" sibTransId="{75D7DA05-A6F6-4A7E-8815-BD338C88E6BB}"/>
    <dgm:cxn modelId="{0E21BD3D-0640-4BFC-B8B6-923AEF4DCFD2}" type="presOf" srcId="{27B25B31-7A86-4235-BF71-DE02D90B3E52}" destId="{ABA10CA9-0C10-4243-AF2D-99D9D4095FA3}" srcOrd="0" destOrd="0" presId="urn:microsoft.com/office/officeart/2005/8/layout/hList1"/>
    <dgm:cxn modelId="{9C8DD766-369A-417F-81C8-F2641093D253}" srcId="{0C78475A-DE74-413E-B793-E1BD27F87205}" destId="{27B25B31-7A86-4235-BF71-DE02D90B3E52}" srcOrd="0" destOrd="0" parTransId="{D7109426-D51D-4F2B-A376-190787F7B27C}" sibTransId="{DD7ABB1E-930F-4EE7-A0D5-69A7F0A53245}"/>
    <dgm:cxn modelId="{9FB4486C-6E50-49AA-A889-EDBB6D48C4BE}" type="presOf" srcId="{C5DFAFD0-4182-4272-A05A-D24457A08A31}" destId="{9FADC9BA-E4AC-4B42-A899-D07AE671F955}" srcOrd="0" destOrd="0" presId="urn:microsoft.com/office/officeart/2005/8/layout/hList1"/>
    <dgm:cxn modelId="{ED5C0072-6634-42A3-86D2-05A69BAD7202}" type="presOf" srcId="{EC88B669-8609-4E36-A335-FF10A6E24E20}" destId="{6812F7D0-D041-4E10-A505-D695D54E7C8B}" srcOrd="0" destOrd="0" presId="urn:microsoft.com/office/officeart/2005/8/layout/hList1"/>
    <dgm:cxn modelId="{5D94C372-B0FA-4C9B-A97A-C925C0B6E332}" type="presOf" srcId="{0C78475A-DE74-413E-B793-E1BD27F87205}" destId="{7598C5A7-5F15-4AEC-A91A-77B06954147A}" srcOrd="0" destOrd="0" presId="urn:microsoft.com/office/officeart/2005/8/layout/hList1"/>
    <dgm:cxn modelId="{9B150F76-D004-427A-9A0F-6463C1DB8EDE}" type="presOf" srcId="{527D2F89-68B4-4153-A845-C01A807D6F79}" destId="{7E0D78CE-B371-468C-B262-DF02AF41C6A2}" srcOrd="0" destOrd="0" presId="urn:microsoft.com/office/officeart/2005/8/layout/hList1"/>
    <dgm:cxn modelId="{44DA5BA0-DA3C-49DA-A25B-D2B83C860217}" type="presOf" srcId="{17EC7558-2DFD-44CC-BB99-F22B54B70D20}" destId="{613A40AE-25B9-4891-8CF4-88ABEA71CA1C}" srcOrd="0" destOrd="0" presId="urn:microsoft.com/office/officeart/2005/8/layout/hList1"/>
    <dgm:cxn modelId="{AF4337CE-0C6D-4947-BEBA-4504B42C404A}" type="presOf" srcId="{7B4861B7-3497-401D-B4CD-C6DECE30381D}" destId="{F6E15FDC-8577-47E1-B4C8-8A14923613CA}" srcOrd="0" destOrd="0" presId="urn:microsoft.com/office/officeart/2005/8/layout/hList1"/>
    <dgm:cxn modelId="{E0C3B2DA-A0B3-40C7-8666-4111152F4416}" srcId="{EC88B669-8609-4E36-A335-FF10A6E24E20}" destId="{17EC7558-2DFD-44CC-BB99-F22B54B70D20}" srcOrd="2" destOrd="0" parTransId="{C5B013DF-532F-4242-82D4-FEE301C25520}" sibTransId="{EB334936-771B-489B-AC6E-617ABA5C6C97}"/>
    <dgm:cxn modelId="{7FA881EB-5AE2-44C5-9ECE-ED5E169306EA}" srcId="{17EC7558-2DFD-44CC-BB99-F22B54B70D20}" destId="{527D2F89-68B4-4153-A845-C01A807D6F79}" srcOrd="0" destOrd="0" parTransId="{D37013E1-EABF-4CDE-971B-D8D44FE7CBD6}" sibTransId="{BD633CC1-9C67-48AD-A72F-34DF8365A141}"/>
    <dgm:cxn modelId="{C0A145F7-B286-4C58-8E0A-27283C3F2EC5}" srcId="{EC88B669-8609-4E36-A335-FF10A6E24E20}" destId="{7B4861B7-3497-401D-B4CD-C6DECE30381D}" srcOrd="1" destOrd="0" parTransId="{36B4718B-DD1F-467F-9CCC-2A0D7E99093F}" sibTransId="{79F7C178-37B8-48F4-A09A-FD345189D14C}"/>
    <dgm:cxn modelId="{1DBE1FFD-1603-440E-992D-A5B6B7E5967F}" srcId="{EC88B669-8609-4E36-A335-FF10A6E24E20}" destId="{0C78475A-DE74-413E-B793-E1BD27F87205}" srcOrd="0" destOrd="0" parTransId="{1EF11658-E127-4371-9DD0-ADBB7B0C3ECA}" sibTransId="{B2E290BD-10C2-4E2D-B209-76E6B939282F}"/>
    <dgm:cxn modelId="{4B913C62-602F-42C2-9341-6E566E0AD2AA}" type="presParOf" srcId="{6812F7D0-D041-4E10-A505-D695D54E7C8B}" destId="{3FB90809-552C-4F51-A511-E4A315AA9D15}" srcOrd="0" destOrd="0" presId="urn:microsoft.com/office/officeart/2005/8/layout/hList1"/>
    <dgm:cxn modelId="{A6CDBB06-357D-4448-8685-E6D6A1485404}" type="presParOf" srcId="{3FB90809-552C-4F51-A511-E4A315AA9D15}" destId="{7598C5A7-5F15-4AEC-A91A-77B06954147A}" srcOrd="0" destOrd="0" presId="urn:microsoft.com/office/officeart/2005/8/layout/hList1"/>
    <dgm:cxn modelId="{18D43161-E0D4-4857-8867-1F2B3A9C3224}" type="presParOf" srcId="{3FB90809-552C-4F51-A511-E4A315AA9D15}" destId="{ABA10CA9-0C10-4243-AF2D-99D9D4095FA3}" srcOrd="1" destOrd="0" presId="urn:microsoft.com/office/officeart/2005/8/layout/hList1"/>
    <dgm:cxn modelId="{D6775249-6624-41D8-9F2A-DD0273458F81}" type="presParOf" srcId="{6812F7D0-D041-4E10-A505-D695D54E7C8B}" destId="{70B9D52A-212D-4D50-B10C-0196EECF780B}" srcOrd="1" destOrd="0" presId="urn:microsoft.com/office/officeart/2005/8/layout/hList1"/>
    <dgm:cxn modelId="{54397DFF-9843-40E7-AEAB-265CD96E0C0C}" type="presParOf" srcId="{6812F7D0-D041-4E10-A505-D695D54E7C8B}" destId="{35558A48-7302-4665-8F54-78807853F6F2}" srcOrd="2" destOrd="0" presId="urn:microsoft.com/office/officeart/2005/8/layout/hList1"/>
    <dgm:cxn modelId="{D3ACDFC3-E15F-4853-8FED-2E6ABB45A76B}" type="presParOf" srcId="{35558A48-7302-4665-8F54-78807853F6F2}" destId="{F6E15FDC-8577-47E1-B4C8-8A14923613CA}" srcOrd="0" destOrd="0" presId="urn:microsoft.com/office/officeart/2005/8/layout/hList1"/>
    <dgm:cxn modelId="{978B5742-70A3-4AE3-BE3B-732C94D4EDFD}" type="presParOf" srcId="{35558A48-7302-4665-8F54-78807853F6F2}" destId="{9FADC9BA-E4AC-4B42-A899-D07AE671F955}" srcOrd="1" destOrd="0" presId="urn:microsoft.com/office/officeart/2005/8/layout/hList1"/>
    <dgm:cxn modelId="{79A0C3A8-8029-435C-BD5C-907DD6C25AED}" type="presParOf" srcId="{6812F7D0-D041-4E10-A505-D695D54E7C8B}" destId="{2EFFF376-073C-433D-89F2-8B25BEF56CF7}" srcOrd="3" destOrd="0" presId="urn:microsoft.com/office/officeart/2005/8/layout/hList1"/>
    <dgm:cxn modelId="{AF6E93CC-2C82-4AB0-84D0-9E03DF51D69C}" type="presParOf" srcId="{6812F7D0-D041-4E10-A505-D695D54E7C8B}" destId="{F41D2416-0E31-47D8-9362-058ABFA62A59}" srcOrd="4" destOrd="0" presId="urn:microsoft.com/office/officeart/2005/8/layout/hList1"/>
    <dgm:cxn modelId="{DD3D3E11-5669-464A-8E5F-409248017116}" type="presParOf" srcId="{F41D2416-0E31-47D8-9362-058ABFA62A59}" destId="{613A40AE-25B9-4891-8CF4-88ABEA71CA1C}" srcOrd="0" destOrd="0" presId="urn:microsoft.com/office/officeart/2005/8/layout/hList1"/>
    <dgm:cxn modelId="{43A895D5-97E7-4FE5-B97A-3D042269F283}" type="presParOf" srcId="{F41D2416-0E31-47D8-9362-058ABFA62A59}" destId="{7E0D78CE-B371-468C-B262-DF02AF41C6A2}" srcOrd="1" destOrd="0" presId="urn:microsoft.com/office/officeart/2005/8/layout/hList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EC88B669-8609-4E36-A335-FF10A6E24E20}" type="doc">
      <dgm:prSet loTypeId="urn:microsoft.com/office/officeart/2005/8/layout/hList1" loCatId="list" qsTypeId="urn:microsoft.com/office/officeart/2005/8/quickstyle/simple1" qsCatId="simple" csTypeId="urn:microsoft.com/office/officeart/2005/8/colors/accent2_5" csCatId="accent2" phldr="1"/>
      <dgm:spPr/>
      <dgm:t>
        <a:bodyPr/>
        <a:lstStyle/>
        <a:p>
          <a:endParaRPr lang="es-ES"/>
        </a:p>
      </dgm:t>
    </dgm:pt>
    <dgm:pt modelId="{0C78475A-DE74-413E-B793-E1BD27F87205}">
      <dgm:prSet phldrT="[Texto]"/>
      <dgm:spPr/>
      <dgm:t>
        <a:bodyPr/>
        <a:lstStyle/>
        <a:p>
          <a:r>
            <a:rPr lang="es-CO" b="1" i="0" dirty="0"/>
            <a:t>En junio de 1994 Acta federal de abuso computacional</a:t>
          </a:r>
          <a:endParaRPr lang="es-ES" dirty="0"/>
        </a:p>
      </dgm:t>
    </dgm:pt>
    <dgm:pt modelId="{1EF11658-E127-4371-9DD0-ADBB7B0C3ECA}" type="parTrans" cxnId="{1DBE1FFD-1603-440E-992D-A5B6B7E5967F}">
      <dgm:prSet/>
      <dgm:spPr/>
      <dgm:t>
        <a:bodyPr/>
        <a:lstStyle/>
        <a:p>
          <a:endParaRPr lang="es-ES"/>
        </a:p>
      </dgm:t>
    </dgm:pt>
    <dgm:pt modelId="{B2E290BD-10C2-4E2D-B209-76E6B939282F}" type="sibTrans" cxnId="{1DBE1FFD-1603-440E-992D-A5B6B7E5967F}">
      <dgm:prSet/>
      <dgm:spPr/>
      <dgm:t>
        <a:bodyPr/>
        <a:lstStyle/>
        <a:p>
          <a:endParaRPr lang="es-ES"/>
        </a:p>
      </dgm:t>
    </dgm:pt>
    <dgm:pt modelId="{27B25B31-7A86-4235-BF71-DE02D90B3E52}">
      <dgm:prSet phldrT="[Texto]"/>
      <dgm:spPr/>
      <dgm:t>
        <a:bodyPr/>
        <a:lstStyle/>
        <a:p>
          <a:r>
            <a:rPr lang="es-ES" dirty="0"/>
            <a:t>Se adoptó el Acta Federal de abuso  computacional., donde se contempla la regulación de los virus (</a:t>
          </a:r>
          <a:r>
            <a:rPr lang="es-ES" dirty="0" err="1"/>
            <a:t>computer</a:t>
          </a:r>
          <a:r>
            <a:rPr lang="es-ES" dirty="0"/>
            <a:t> </a:t>
          </a:r>
          <a:r>
            <a:rPr lang="es-ES" dirty="0" err="1"/>
            <a:t>contaminant</a:t>
          </a:r>
          <a:r>
            <a:rPr lang="es-ES" dirty="0"/>
            <a:t>)</a:t>
          </a:r>
        </a:p>
      </dgm:t>
    </dgm:pt>
    <dgm:pt modelId="{D7109426-D51D-4F2B-A376-190787F7B27C}" type="parTrans" cxnId="{9C8DD766-369A-417F-81C8-F2641093D253}">
      <dgm:prSet/>
      <dgm:spPr/>
      <dgm:t>
        <a:bodyPr/>
        <a:lstStyle/>
        <a:p>
          <a:endParaRPr lang="es-ES"/>
        </a:p>
      </dgm:t>
    </dgm:pt>
    <dgm:pt modelId="{DD7ABB1E-930F-4EE7-A0D5-69A7F0A53245}" type="sibTrans" cxnId="{9C8DD766-369A-417F-81C8-F2641093D253}">
      <dgm:prSet/>
      <dgm:spPr/>
      <dgm:t>
        <a:bodyPr/>
        <a:lstStyle/>
        <a:p>
          <a:endParaRPr lang="es-ES"/>
        </a:p>
      </dgm:t>
    </dgm:pt>
    <dgm:pt modelId="{7B4861B7-3497-401D-B4CD-C6DECE30381D}">
      <dgm:prSet phldrT="[Texto]"/>
      <dgm:spPr/>
      <dgm:t>
        <a:bodyPr/>
        <a:lstStyle/>
        <a:p>
          <a:r>
            <a:rPr lang="es-ES" b="1" i="0" dirty="0"/>
            <a:t>Noviembre 30 de 1998, Dia de la Seguridad Informática </a:t>
          </a:r>
          <a:endParaRPr lang="es-ES" dirty="0"/>
        </a:p>
      </dgm:t>
    </dgm:pt>
    <dgm:pt modelId="{36B4718B-DD1F-467F-9CCC-2A0D7E99093F}" type="parTrans" cxnId="{C0A145F7-B286-4C58-8E0A-27283C3F2EC5}">
      <dgm:prSet/>
      <dgm:spPr/>
      <dgm:t>
        <a:bodyPr/>
        <a:lstStyle/>
        <a:p>
          <a:endParaRPr lang="es-ES"/>
        </a:p>
      </dgm:t>
    </dgm:pt>
    <dgm:pt modelId="{79F7C178-37B8-48F4-A09A-FD345189D14C}" type="sibTrans" cxnId="{C0A145F7-B286-4C58-8E0A-27283C3F2EC5}">
      <dgm:prSet/>
      <dgm:spPr/>
      <dgm:t>
        <a:bodyPr/>
        <a:lstStyle/>
        <a:p>
          <a:endParaRPr lang="es-ES"/>
        </a:p>
      </dgm:t>
    </dgm:pt>
    <dgm:pt modelId="{C5DFAFD0-4182-4272-A05A-D24457A08A31}">
      <dgm:prSet phldrT="[Texto]"/>
      <dgm:spPr/>
      <dgm:t>
        <a:bodyPr/>
        <a:lstStyle/>
        <a:p>
          <a:r>
            <a:rPr lang="es-CO" b="0" i="0" dirty="0"/>
            <a:t>“Dia internacional de la Seguridad Informática” tiene el objetivo de que los individuos de todo el mundo tomen conciencia con respecto a las amenazas que atentan contra la seguridad de la información</a:t>
          </a:r>
          <a:endParaRPr lang="es-ES" dirty="0"/>
        </a:p>
      </dgm:t>
    </dgm:pt>
    <dgm:pt modelId="{6DAC99B8-2057-4ECC-B613-B2D82DBDA1FE}" type="parTrans" cxnId="{00AD2309-C983-47D2-96F9-FE8D849CD567}">
      <dgm:prSet/>
      <dgm:spPr/>
      <dgm:t>
        <a:bodyPr/>
        <a:lstStyle/>
        <a:p>
          <a:endParaRPr lang="es-ES"/>
        </a:p>
      </dgm:t>
    </dgm:pt>
    <dgm:pt modelId="{75D7DA05-A6F6-4A7E-8815-BD338C88E6BB}" type="sibTrans" cxnId="{00AD2309-C983-47D2-96F9-FE8D849CD567}">
      <dgm:prSet/>
      <dgm:spPr/>
      <dgm:t>
        <a:bodyPr/>
        <a:lstStyle/>
        <a:p>
          <a:endParaRPr lang="es-ES"/>
        </a:p>
      </dgm:t>
    </dgm:pt>
    <dgm:pt modelId="{17EC7558-2DFD-44CC-BB99-F22B54B70D20}">
      <dgm:prSet phldrT="[Texto]"/>
      <dgm:spPr/>
      <dgm:t>
        <a:bodyPr/>
        <a:lstStyle/>
        <a:p>
          <a:r>
            <a:rPr lang="es-ES" b="1" dirty="0"/>
            <a:t>Agosto 1999, Jonathan James y la NASA</a:t>
          </a:r>
        </a:p>
      </dgm:t>
    </dgm:pt>
    <dgm:pt modelId="{C5B013DF-532F-4242-82D4-FEE301C25520}" type="parTrans" cxnId="{E0C3B2DA-A0B3-40C7-8666-4111152F4416}">
      <dgm:prSet/>
      <dgm:spPr/>
      <dgm:t>
        <a:bodyPr/>
        <a:lstStyle/>
        <a:p>
          <a:endParaRPr lang="es-ES"/>
        </a:p>
      </dgm:t>
    </dgm:pt>
    <dgm:pt modelId="{EB334936-771B-489B-AC6E-617ABA5C6C97}" type="sibTrans" cxnId="{E0C3B2DA-A0B3-40C7-8666-4111152F4416}">
      <dgm:prSet/>
      <dgm:spPr/>
      <dgm:t>
        <a:bodyPr/>
        <a:lstStyle/>
        <a:p>
          <a:endParaRPr lang="es-ES"/>
        </a:p>
      </dgm:t>
    </dgm:pt>
    <dgm:pt modelId="{527D2F89-68B4-4153-A845-C01A807D6F79}">
      <dgm:prSet phldrT="[Texto]"/>
      <dgm:spPr/>
      <dgm:t>
        <a:bodyPr/>
        <a:lstStyle/>
        <a:p>
          <a:r>
            <a:rPr lang="es-ES" dirty="0"/>
            <a:t>Con tan solo 16 años, Jonathan se introdujo en los sistemas informáticos de la NASA y en los del departamento de defensa de los Estados Unidos.</a:t>
          </a:r>
        </a:p>
      </dgm:t>
    </dgm:pt>
    <dgm:pt modelId="{D37013E1-EABF-4CDE-971B-D8D44FE7CBD6}" type="parTrans" cxnId="{7FA881EB-5AE2-44C5-9ECE-ED5E169306EA}">
      <dgm:prSet/>
      <dgm:spPr/>
      <dgm:t>
        <a:bodyPr/>
        <a:lstStyle/>
        <a:p>
          <a:endParaRPr lang="es-ES"/>
        </a:p>
      </dgm:t>
    </dgm:pt>
    <dgm:pt modelId="{BD633CC1-9C67-48AD-A72F-34DF8365A141}" type="sibTrans" cxnId="{7FA881EB-5AE2-44C5-9ECE-ED5E169306EA}">
      <dgm:prSet/>
      <dgm:spPr/>
      <dgm:t>
        <a:bodyPr/>
        <a:lstStyle/>
        <a:p>
          <a:endParaRPr lang="es-ES"/>
        </a:p>
      </dgm:t>
    </dgm:pt>
    <dgm:pt modelId="{6812F7D0-D041-4E10-A505-D695D54E7C8B}" type="pres">
      <dgm:prSet presAssocID="{EC88B669-8609-4E36-A335-FF10A6E24E20}" presName="Name0" presStyleCnt="0">
        <dgm:presLayoutVars>
          <dgm:dir/>
          <dgm:animLvl val="lvl"/>
          <dgm:resizeHandles val="exact"/>
        </dgm:presLayoutVars>
      </dgm:prSet>
      <dgm:spPr/>
    </dgm:pt>
    <dgm:pt modelId="{3FB90809-552C-4F51-A511-E4A315AA9D15}" type="pres">
      <dgm:prSet presAssocID="{0C78475A-DE74-413E-B793-E1BD27F87205}" presName="composite" presStyleCnt="0"/>
      <dgm:spPr/>
    </dgm:pt>
    <dgm:pt modelId="{7598C5A7-5F15-4AEC-A91A-77B06954147A}" type="pres">
      <dgm:prSet presAssocID="{0C78475A-DE74-413E-B793-E1BD27F87205}" presName="parTx" presStyleLbl="alignNode1" presStyleIdx="0" presStyleCnt="3">
        <dgm:presLayoutVars>
          <dgm:chMax val="0"/>
          <dgm:chPref val="0"/>
          <dgm:bulletEnabled val="1"/>
        </dgm:presLayoutVars>
      </dgm:prSet>
      <dgm:spPr/>
    </dgm:pt>
    <dgm:pt modelId="{ABA10CA9-0C10-4243-AF2D-99D9D4095FA3}" type="pres">
      <dgm:prSet presAssocID="{0C78475A-DE74-413E-B793-E1BD27F87205}" presName="desTx" presStyleLbl="alignAccFollowNode1" presStyleIdx="0" presStyleCnt="3">
        <dgm:presLayoutVars>
          <dgm:bulletEnabled val="1"/>
        </dgm:presLayoutVars>
      </dgm:prSet>
      <dgm:spPr/>
    </dgm:pt>
    <dgm:pt modelId="{70B9D52A-212D-4D50-B10C-0196EECF780B}" type="pres">
      <dgm:prSet presAssocID="{B2E290BD-10C2-4E2D-B209-76E6B939282F}" presName="space" presStyleCnt="0"/>
      <dgm:spPr/>
    </dgm:pt>
    <dgm:pt modelId="{35558A48-7302-4665-8F54-78807853F6F2}" type="pres">
      <dgm:prSet presAssocID="{7B4861B7-3497-401D-B4CD-C6DECE30381D}" presName="composite" presStyleCnt="0"/>
      <dgm:spPr/>
    </dgm:pt>
    <dgm:pt modelId="{F6E15FDC-8577-47E1-B4C8-8A14923613CA}" type="pres">
      <dgm:prSet presAssocID="{7B4861B7-3497-401D-B4CD-C6DECE30381D}" presName="parTx" presStyleLbl="alignNode1" presStyleIdx="1" presStyleCnt="3">
        <dgm:presLayoutVars>
          <dgm:chMax val="0"/>
          <dgm:chPref val="0"/>
          <dgm:bulletEnabled val="1"/>
        </dgm:presLayoutVars>
      </dgm:prSet>
      <dgm:spPr/>
    </dgm:pt>
    <dgm:pt modelId="{9FADC9BA-E4AC-4B42-A899-D07AE671F955}" type="pres">
      <dgm:prSet presAssocID="{7B4861B7-3497-401D-B4CD-C6DECE30381D}" presName="desTx" presStyleLbl="alignAccFollowNode1" presStyleIdx="1" presStyleCnt="3">
        <dgm:presLayoutVars>
          <dgm:bulletEnabled val="1"/>
        </dgm:presLayoutVars>
      </dgm:prSet>
      <dgm:spPr/>
    </dgm:pt>
    <dgm:pt modelId="{2EFFF376-073C-433D-89F2-8B25BEF56CF7}" type="pres">
      <dgm:prSet presAssocID="{79F7C178-37B8-48F4-A09A-FD345189D14C}" presName="space" presStyleCnt="0"/>
      <dgm:spPr/>
    </dgm:pt>
    <dgm:pt modelId="{F41D2416-0E31-47D8-9362-058ABFA62A59}" type="pres">
      <dgm:prSet presAssocID="{17EC7558-2DFD-44CC-BB99-F22B54B70D20}" presName="composite" presStyleCnt="0"/>
      <dgm:spPr/>
    </dgm:pt>
    <dgm:pt modelId="{613A40AE-25B9-4891-8CF4-88ABEA71CA1C}" type="pres">
      <dgm:prSet presAssocID="{17EC7558-2DFD-44CC-BB99-F22B54B70D20}" presName="parTx" presStyleLbl="alignNode1" presStyleIdx="2" presStyleCnt="3">
        <dgm:presLayoutVars>
          <dgm:chMax val="0"/>
          <dgm:chPref val="0"/>
          <dgm:bulletEnabled val="1"/>
        </dgm:presLayoutVars>
      </dgm:prSet>
      <dgm:spPr/>
    </dgm:pt>
    <dgm:pt modelId="{7E0D78CE-B371-468C-B262-DF02AF41C6A2}" type="pres">
      <dgm:prSet presAssocID="{17EC7558-2DFD-44CC-BB99-F22B54B70D20}" presName="desTx" presStyleLbl="alignAccFollowNode1" presStyleIdx="2" presStyleCnt="3">
        <dgm:presLayoutVars>
          <dgm:bulletEnabled val="1"/>
        </dgm:presLayoutVars>
      </dgm:prSet>
      <dgm:spPr/>
    </dgm:pt>
  </dgm:ptLst>
  <dgm:cxnLst>
    <dgm:cxn modelId="{00AD2309-C983-47D2-96F9-FE8D849CD567}" srcId="{7B4861B7-3497-401D-B4CD-C6DECE30381D}" destId="{C5DFAFD0-4182-4272-A05A-D24457A08A31}" srcOrd="0" destOrd="0" parTransId="{6DAC99B8-2057-4ECC-B613-B2D82DBDA1FE}" sibTransId="{75D7DA05-A6F6-4A7E-8815-BD338C88E6BB}"/>
    <dgm:cxn modelId="{0E21BD3D-0640-4BFC-B8B6-923AEF4DCFD2}" type="presOf" srcId="{27B25B31-7A86-4235-BF71-DE02D90B3E52}" destId="{ABA10CA9-0C10-4243-AF2D-99D9D4095FA3}" srcOrd="0" destOrd="0" presId="urn:microsoft.com/office/officeart/2005/8/layout/hList1"/>
    <dgm:cxn modelId="{9C8DD766-369A-417F-81C8-F2641093D253}" srcId="{0C78475A-DE74-413E-B793-E1BD27F87205}" destId="{27B25B31-7A86-4235-BF71-DE02D90B3E52}" srcOrd="0" destOrd="0" parTransId="{D7109426-D51D-4F2B-A376-190787F7B27C}" sibTransId="{DD7ABB1E-930F-4EE7-A0D5-69A7F0A53245}"/>
    <dgm:cxn modelId="{9FB4486C-6E50-49AA-A889-EDBB6D48C4BE}" type="presOf" srcId="{C5DFAFD0-4182-4272-A05A-D24457A08A31}" destId="{9FADC9BA-E4AC-4B42-A899-D07AE671F955}" srcOrd="0" destOrd="0" presId="urn:microsoft.com/office/officeart/2005/8/layout/hList1"/>
    <dgm:cxn modelId="{ED5C0072-6634-42A3-86D2-05A69BAD7202}" type="presOf" srcId="{EC88B669-8609-4E36-A335-FF10A6E24E20}" destId="{6812F7D0-D041-4E10-A505-D695D54E7C8B}" srcOrd="0" destOrd="0" presId="urn:microsoft.com/office/officeart/2005/8/layout/hList1"/>
    <dgm:cxn modelId="{5D94C372-B0FA-4C9B-A97A-C925C0B6E332}" type="presOf" srcId="{0C78475A-DE74-413E-B793-E1BD27F87205}" destId="{7598C5A7-5F15-4AEC-A91A-77B06954147A}" srcOrd="0" destOrd="0" presId="urn:microsoft.com/office/officeart/2005/8/layout/hList1"/>
    <dgm:cxn modelId="{9B150F76-D004-427A-9A0F-6463C1DB8EDE}" type="presOf" srcId="{527D2F89-68B4-4153-A845-C01A807D6F79}" destId="{7E0D78CE-B371-468C-B262-DF02AF41C6A2}" srcOrd="0" destOrd="0" presId="urn:microsoft.com/office/officeart/2005/8/layout/hList1"/>
    <dgm:cxn modelId="{44DA5BA0-DA3C-49DA-A25B-D2B83C860217}" type="presOf" srcId="{17EC7558-2DFD-44CC-BB99-F22B54B70D20}" destId="{613A40AE-25B9-4891-8CF4-88ABEA71CA1C}" srcOrd="0" destOrd="0" presId="urn:microsoft.com/office/officeart/2005/8/layout/hList1"/>
    <dgm:cxn modelId="{AF4337CE-0C6D-4947-BEBA-4504B42C404A}" type="presOf" srcId="{7B4861B7-3497-401D-B4CD-C6DECE30381D}" destId="{F6E15FDC-8577-47E1-B4C8-8A14923613CA}" srcOrd="0" destOrd="0" presId="urn:microsoft.com/office/officeart/2005/8/layout/hList1"/>
    <dgm:cxn modelId="{E0C3B2DA-A0B3-40C7-8666-4111152F4416}" srcId="{EC88B669-8609-4E36-A335-FF10A6E24E20}" destId="{17EC7558-2DFD-44CC-BB99-F22B54B70D20}" srcOrd="2" destOrd="0" parTransId="{C5B013DF-532F-4242-82D4-FEE301C25520}" sibTransId="{EB334936-771B-489B-AC6E-617ABA5C6C97}"/>
    <dgm:cxn modelId="{7FA881EB-5AE2-44C5-9ECE-ED5E169306EA}" srcId="{17EC7558-2DFD-44CC-BB99-F22B54B70D20}" destId="{527D2F89-68B4-4153-A845-C01A807D6F79}" srcOrd="0" destOrd="0" parTransId="{D37013E1-EABF-4CDE-971B-D8D44FE7CBD6}" sibTransId="{BD633CC1-9C67-48AD-A72F-34DF8365A141}"/>
    <dgm:cxn modelId="{C0A145F7-B286-4C58-8E0A-27283C3F2EC5}" srcId="{EC88B669-8609-4E36-A335-FF10A6E24E20}" destId="{7B4861B7-3497-401D-B4CD-C6DECE30381D}" srcOrd="1" destOrd="0" parTransId="{36B4718B-DD1F-467F-9CCC-2A0D7E99093F}" sibTransId="{79F7C178-37B8-48F4-A09A-FD345189D14C}"/>
    <dgm:cxn modelId="{1DBE1FFD-1603-440E-992D-A5B6B7E5967F}" srcId="{EC88B669-8609-4E36-A335-FF10A6E24E20}" destId="{0C78475A-DE74-413E-B793-E1BD27F87205}" srcOrd="0" destOrd="0" parTransId="{1EF11658-E127-4371-9DD0-ADBB7B0C3ECA}" sibTransId="{B2E290BD-10C2-4E2D-B209-76E6B939282F}"/>
    <dgm:cxn modelId="{4B913C62-602F-42C2-9341-6E566E0AD2AA}" type="presParOf" srcId="{6812F7D0-D041-4E10-A505-D695D54E7C8B}" destId="{3FB90809-552C-4F51-A511-E4A315AA9D15}" srcOrd="0" destOrd="0" presId="urn:microsoft.com/office/officeart/2005/8/layout/hList1"/>
    <dgm:cxn modelId="{A6CDBB06-357D-4448-8685-E6D6A1485404}" type="presParOf" srcId="{3FB90809-552C-4F51-A511-E4A315AA9D15}" destId="{7598C5A7-5F15-4AEC-A91A-77B06954147A}" srcOrd="0" destOrd="0" presId="urn:microsoft.com/office/officeart/2005/8/layout/hList1"/>
    <dgm:cxn modelId="{18D43161-E0D4-4857-8867-1F2B3A9C3224}" type="presParOf" srcId="{3FB90809-552C-4F51-A511-E4A315AA9D15}" destId="{ABA10CA9-0C10-4243-AF2D-99D9D4095FA3}" srcOrd="1" destOrd="0" presId="urn:microsoft.com/office/officeart/2005/8/layout/hList1"/>
    <dgm:cxn modelId="{D6775249-6624-41D8-9F2A-DD0273458F81}" type="presParOf" srcId="{6812F7D0-D041-4E10-A505-D695D54E7C8B}" destId="{70B9D52A-212D-4D50-B10C-0196EECF780B}" srcOrd="1" destOrd="0" presId="urn:microsoft.com/office/officeart/2005/8/layout/hList1"/>
    <dgm:cxn modelId="{54397DFF-9843-40E7-AEAB-265CD96E0C0C}" type="presParOf" srcId="{6812F7D0-D041-4E10-A505-D695D54E7C8B}" destId="{35558A48-7302-4665-8F54-78807853F6F2}" srcOrd="2" destOrd="0" presId="urn:microsoft.com/office/officeart/2005/8/layout/hList1"/>
    <dgm:cxn modelId="{D3ACDFC3-E15F-4853-8FED-2E6ABB45A76B}" type="presParOf" srcId="{35558A48-7302-4665-8F54-78807853F6F2}" destId="{F6E15FDC-8577-47E1-B4C8-8A14923613CA}" srcOrd="0" destOrd="0" presId="urn:microsoft.com/office/officeart/2005/8/layout/hList1"/>
    <dgm:cxn modelId="{978B5742-70A3-4AE3-BE3B-732C94D4EDFD}" type="presParOf" srcId="{35558A48-7302-4665-8F54-78807853F6F2}" destId="{9FADC9BA-E4AC-4B42-A899-D07AE671F955}" srcOrd="1" destOrd="0" presId="urn:microsoft.com/office/officeart/2005/8/layout/hList1"/>
    <dgm:cxn modelId="{79A0C3A8-8029-435C-BD5C-907DD6C25AED}" type="presParOf" srcId="{6812F7D0-D041-4E10-A505-D695D54E7C8B}" destId="{2EFFF376-073C-433D-89F2-8B25BEF56CF7}" srcOrd="3" destOrd="0" presId="urn:microsoft.com/office/officeart/2005/8/layout/hList1"/>
    <dgm:cxn modelId="{AF6E93CC-2C82-4AB0-84D0-9E03DF51D69C}" type="presParOf" srcId="{6812F7D0-D041-4E10-A505-D695D54E7C8B}" destId="{F41D2416-0E31-47D8-9362-058ABFA62A59}" srcOrd="4" destOrd="0" presId="urn:microsoft.com/office/officeart/2005/8/layout/hList1"/>
    <dgm:cxn modelId="{DD3D3E11-5669-464A-8E5F-409248017116}" type="presParOf" srcId="{F41D2416-0E31-47D8-9362-058ABFA62A59}" destId="{613A40AE-25B9-4891-8CF4-88ABEA71CA1C}" srcOrd="0" destOrd="0" presId="urn:microsoft.com/office/officeart/2005/8/layout/hList1"/>
    <dgm:cxn modelId="{43A895D5-97E7-4FE5-B97A-3D042269F283}" type="presParOf" srcId="{F41D2416-0E31-47D8-9362-058ABFA62A59}" destId="{7E0D78CE-B371-468C-B262-DF02AF41C6A2}" srcOrd="1" destOrd="0" presId="urn:microsoft.com/office/officeart/2005/8/layout/hList1"/>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EC88B669-8609-4E36-A335-FF10A6E24E20}" type="doc">
      <dgm:prSet loTypeId="urn:microsoft.com/office/officeart/2005/8/layout/hList1" loCatId="list" qsTypeId="urn:microsoft.com/office/officeart/2005/8/quickstyle/simple1" qsCatId="simple" csTypeId="urn:microsoft.com/office/officeart/2005/8/colors/accent2_5" csCatId="accent2" phldr="1"/>
      <dgm:spPr/>
      <dgm:t>
        <a:bodyPr/>
        <a:lstStyle/>
        <a:p>
          <a:endParaRPr lang="es-ES"/>
        </a:p>
      </dgm:t>
    </dgm:pt>
    <dgm:pt modelId="{0C78475A-DE74-413E-B793-E1BD27F87205}">
      <dgm:prSet phldrT="[Texto]"/>
      <dgm:spPr/>
      <dgm:t>
        <a:bodyPr/>
        <a:lstStyle/>
        <a:p>
          <a:r>
            <a:rPr lang="es-CO" b="1" i="0" dirty="0"/>
            <a:t>2005, COMMWARRIOR-A</a:t>
          </a:r>
          <a:endParaRPr lang="es-ES" dirty="0"/>
        </a:p>
      </dgm:t>
    </dgm:pt>
    <dgm:pt modelId="{1EF11658-E127-4371-9DD0-ADBB7B0C3ECA}" type="parTrans" cxnId="{1DBE1FFD-1603-440E-992D-A5B6B7E5967F}">
      <dgm:prSet/>
      <dgm:spPr/>
      <dgm:t>
        <a:bodyPr/>
        <a:lstStyle/>
        <a:p>
          <a:endParaRPr lang="es-ES"/>
        </a:p>
      </dgm:t>
    </dgm:pt>
    <dgm:pt modelId="{B2E290BD-10C2-4E2D-B209-76E6B939282F}" type="sibTrans" cxnId="{1DBE1FFD-1603-440E-992D-A5B6B7E5967F}">
      <dgm:prSet/>
      <dgm:spPr/>
      <dgm:t>
        <a:bodyPr/>
        <a:lstStyle/>
        <a:p>
          <a:endParaRPr lang="es-ES"/>
        </a:p>
      </dgm:t>
    </dgm:pt>
    <dgm:pt modelId="{27B25B31-7A86-4235-BF71-DE02D90B3E52}">
      <dgm:prSet phldrT="[Texto]"/>
      <dgm:spPr/>
      <dgm:t>
        <a:bodyPr/>
        <a:lstStyle/>
        <a:p>
          <a:r>
            <a:rPr lang="es-ES" dirty="0"/>
            <a:t>Es el primer virus conocido de teléfono móvil capaz de replicarse a través de mensajes MMS</a:t>
          </a:r>
        </a:p>
      </dgm:t>
    </dgm:pt>
    <dgm:pt modelId="{D7109426-D51D-4F2B-A376-190787F7B27C}" type="parTrans" cxnId="{9C8DD766-369A-417F-81C8-F2641093D253}">
      <dgm:prSet/>
      <dgm:spPr/>
      <dgm:t>
        <a:bodyPr/>
        <a:lstStyle/>
        <a:p>
          <a:endParaRPr lang="es-ES"/>
        </a:p>
      </dgm:t>
    </dgm:pt>
    <dgm:pt modelId="{DD7ABB1E-930F-4EE7-A0D5-69A7F0A53245}" type="sibTrans" cxnId="{9C8DD766-369A-417F-81C8-F2641093D253}">
      <dgm:prSet/>
      <dgm:spPr/>
      <dgm:t>
        <a:bodyPr/>
        <a:lstStyle/>
        <a:p>
          <a:endParaRPr lang="es-ES"/>
        </a:p>
      </dgm:t>
    </dgm:pt>
    <dgm:pt modelId="{7B4861B7-3497-401D-B4CD-C6DECE30381D}">
      <dgm:prSet phldrT="[Texto]"/>
      <dgm:spPr/>
      <dgm:t>
        <a:bodyPr/>
        <a:lstStyle/>
        <a:p>
          <a:r>
            <a:rPr lang="es-CO" b="1" i="0" dirty="0"/>
            <a:t>Octubre 2008, CONFICKER</a:t>
          </a:r>
          <a:endParaRPr lang="es-ES" dirty="0"/>
        </a:p>
      </dgm:t>
    </dgm:pt>
    <dgm:pt modelId="{36B4718B-DD1F-467F-9CCC-2A0D7E99093F}" type="parTrans" cxnId="{C0A145F7-B286-4C58-8E0A-27283C3F2EC5}">
      <dgm:prSet/>
      <dgm:spPr/>
      <dgm:t>
        <a:bodyPr/>
        <a:lstStyle/>
        <a:p>
          <a:endParaRPr lang="es-ES"/>
        </a:p>
      </dgm:t>
    </dgm:pt>
    <dgm:pt modelId="{79F7C178-37B8-48F4-A09A-FD345189D14C}" type="sibTrans" cxnId="{C0A145F7-B286-4C58-8E0A-27283C3F2EC5}">
      <dgm:prSet/>
      <dgm:spPr/>
      <dgm:t>
        <a:bodyPr/>
        <a:lstStyle/>
        <a:p>
          <a:endParaRPr lang="es-ES"/>
        </a:p>
      </dgm:t>
    </dgm:pt>
    <dgm:pt modelId="{C5DFAFD0-4182-4272-A05A-D24457A08A31}">
      <dgm:prSet phldrT="[Texto]"/>
      <dgm:spPr/>
      <dgm:t>
        <a:bodyPr/>
        <a:lstStyle/>
        <a:p>
          <a:r>
            <a:rPr lang="es-CO" b="0" i="0" dirty="0"/>
            <a:t>Gusano que apareció en octubre de 2008 y está diseñado para atacar a los sistemas con Windows, ya que explota una vulnerabilidad de este sistema operativo. No se han descubierto los autores de este  gusano.</a:t>
          </a:r>
          <a:endParaRPr lang="es-ES" dirty="0"/>
        </a:p>
      </dgm:t>
    </dgm:pt>
    <dgm:pt modelId="{6DAC99B8-2057-4ECC-B613-B2D82DBDA1FE}" type="parTrans" cxnId="{00AD2309-C983-47D2-96F9-FE8D849CD567}">
      <dgm:prSet/>
      <dgm:spPr/>
      <dgm:t>
        <a:bodyPr/>
        <a:lstStyle/>
        <a:p>
          <a:endParaRPr lang="es-ES"/>
        </a:p>
      </dgm:t>
    </dgm:pt>
    <dgm:pt modelId="{75D7DA05-A6F6-4A7E-8815-BD338C88E6BB}" type="sibTrans" cxnId="{00AD2309-C983-47D2-96F9-FE8D849CD567}">
      <dgm:prSet/>
      <dgm:spPr/>
      <dgm:t>
        <a:bodyPr/>
        <a:lstStyle/>
        <a:p>
          <a:endParaRPr lang="es-ES"/>
        </a:p>
      </dgm:t>
    </dgm:pt>
    <dgm:pt modelId="{17EC7558-2DFD-44CC-BB99-F22B54B70D20}">
      <dgm:prSet phldrT="[Texto]" custT="1"/>
      <dgm:spPr/>
      <dgm:t>
        <a:bodyPr/>
        <a:lstStyle/>
        <a:p>
          <a:r>
            <a:rPr lang="es-ES" sz="1000" b="1" i="0" kern="1200" dirty="0">
              <a:solidFill>
                <a:prstClr val="white"/>
              </a:solidFill>
              <a:latin typeface="Calibri" panose="020F0502020204030204"/>
              <a:ea typeface="+mn-ea"/>
              <a:cs typeface="+mn-cs"/>
            </a:rPr>
            <a:t>2012, </a:t>
          </a:r>
          <a:r>
            <a:rPr lang="es-ES" sz="1000" b="1" i="0" kern="1200" dirty="0" err="1">
              <a:solidFill>
                <a:prstClr val="white"/>
              </a:solidFill>
              <a:latin typeface="Calibri" panose="020F0502020204030204"/>
              <a:ea typeface="+mn-ea"/>
              <a:cs typeface="+mn-cs"/>
            </a:rPr>
            <a:t>Linkedin</a:t>
          </a:r>
          <a:endParaRPr lang="es-ES" sz="1000" b="1" i="0" kern="1200" dirty="0">
            <a:solidFill>
              <a:prstClr val="white"/>
            </a:solidFill>
            <a:latin typeface="Calibri" panose="020F0502020204030204"/>
            <a:ea typeface="+mn-ea"/>
            <a:cs typeface="+mn-cs"/>
          </a:endParaRPr>
        </a:p>
      </dgm:t>
    </dgm:pt>
    <dgm:pt modelId="{C5B013DF-532F-4242-82D4-FEE301C25520}" type="parTrans" cxnId="{E0C3B2DA-A0B3-40C7-8666-4111152F4416}">
      <dgm:prSet/>
      <dgm:spPr/>
      <dgm:t>
        <a:bodyPr/>
        <a:lstStyle/>
        <a:p>
          <a:endParaRPr lang="es-ES"/>
        </a:p>
      </dgm:t>
    </dgm:pt>
    <dgm:pt modelId="{EB334936-771B-489B-AC6E-617ABA5C6C97}" type="sibTrans" cxnId="{E0C3B2DA-A0B3-40C7-8666-4111152F4416}">
      <dgm:prSet/>
      <dgm:spPr/>
      <dgm:t>
        <a:bodyPr/>
        <a:lstStyle/>
        <a:p>
          <a:endParaRPr lang="es-ES"/>
        </a:p>
      </dgm:t>
    </dgm:pt>
    <dgm:pt modelId="{527D2F89-68B4-4153-A845-C01A807D6F79}">
      <dgm:prSet phldrT="[Texto]"/>
      <dgm:spPr/>
      <dgm:t>
        <a:bodyPr/>
        <a:lstStyle/>
        <a:p>
          <a:r>
            <a:rPr lang="es-CO" b="0" i="0" dirty="0"/>
            <a:t>LinkedIn fue atacado en 2012, cuando se filtraron casi 6,5 millones de cuentas de usuarios que dejaron de poder acceder a sus cuentas. Aunque LinkedIn avisó a los usuarios afectados, el mal ya estaba hecho, y la reputación cayó de forma importante.</a:t>
          </a:r>
          <a:endParaRPr lang="es-ES" dirty="0"/>
        </a:p>
      </dgm:t>
    </dgm:pt>
    <dgm:pt modelId="{D37013E1-EABF-4CDE-971B-D8D44FE7CBD6}" type="parTrans" cxnId="{7FA881EB-5AE2-44C5-9ECE-ED5E169306EA}">
      <dgm:prSet/>
      <dgm:spPr/>
      <dgm:t>
        <a:bodyPr/>
        <a:lstStyle/>
        <a:p>
          <a:endParaRPr lang="es-ES"/>
        </a:p>
      </dgm:t>
    </dgm:pt>
    <dgm:pt modelId="{BD633CC1-9C67-48AD-A72F-34DF8365A141}" type="sibTrans" cxnId="{7FA881EB-5AE2-44C5-9ECE-ED5E169306EA}">
      <dgm:prSet/>
      <dgm:spPr/>
      <dgm:t>
        <a:bodyPr/>
        <a:lstStyle/>
        <a:p>
          <a:endParaRPr lang="es-ES"/>
        </a:p>
      </dgm:t>
    </dgm:pt>
    <dgm:pt modelId="{6812F7D0-D041-4E10-A505-D695D54E7C8B}" type="pres">
      <dgm:prSet presAssocID="{EC88B669-8609-4E36-A335-FF10A6E24E20}" presName="Name0" presStyleCnt="0">
        <dgm:presLayoutVars>
          <dgm:dir/>
          <dgm:animLvl val="lvl"/>
          <dgm:resizeHandles val="exact"/>
        </dgm:presLayoutVars>
      </dgm:prSet>
      <dgm:spPr/>
    </dgm:pt>
    <dgm:pt modelId="{3FB90809-552C-4F51-A511-E4A315AA9D15}" type="pres">
      <dgm:prSet presAssocID="{0C78475A-DE74-413E-B793-E1BD27F87205}" presName="composite" presStyleCnt="0"/>
      <dgm:spPr/>
    </dgm:pt>
    <dgm:pt modelId="{7598C5A7-5F15-4AEC-A91A-77B06954147A}" type="pres">
      <dgm:prSet presAssocID="{0C78475A-DE74-413E-B793-E1BD27F87205}" presName="parTx" presStyleLbl="alignNode1" presStyleIdx="0" presStyleCnt="3">
        <dgm:presLayoutVars>
          <dgm:chMax val="0"/>
          <dgm:chPref val="0"/>
          <dgm:bulletEnabled val="1"/>
        </dgm:presLayoutVars>
      </dgm:prSet>
      <dgm:spPr/>
    </dgm:pt>
    <dgm:pt modelId="{ABA10CA9-0C10-4243-AF2D-99D9D4095FA3}" type="pres">
      <dgm:prSet presAssocID="{0C78475A-DE74-413E-B793-E1BD27F87205}" presName="desTx" presStyleLbl="alignAccFollowNode1" presStyleIdx="0" presStyleCnt="3">
        <dgm:presLayoutVars>
          <dgm:bulletEnabled val="1"/>
        </dgm:presLayoutVars>
      </dgm:prSet>
      <dgm:spPr/>
    </dgm:pt>
    <dgm:pt modelId="{70B9D52A-212D-4D50-B10C-0196EECF780B}" type="pres">
      <dgm:prSet presAssocID="{B2E290BD-10C2-4E2D-B209-76E6B939282F}" presName="space" presStyleCnt="0"/>
      <dgm:spPr/>
    </dgm:pt>
    <dgm:pt modelId="{35558A48-7302-4665-8F54-78807853F6F2}" type="pres">
      <dgm:prSet presAssocID="{7B4861B7-3497-401D-B4CD-C6DECE30381D}" presName="composite" presStyleCnt="0"/>
      <dgm:spPr/>
    </dgm:pt>
    <dgm:pt modelId="{F6E15FDC-8577-47E1-B4C8-8A14923613CA}" type="pres">
      <dgm:prSet presAssocID="{7B4861B7-3497-401D-B4CD-C6DECE30381D}" presName="parTx" presStyleLbl="alignNode1" presStyleIdx="1" presStyleCnt="3">
        <dgm:presLayoutVars>
          <dgm:chMax val="0"/>
          <dgm:chPref val="0"/>
          <dgm:bulletEnabled val="1"/>
        </dgm:presLayoutVars>
      </dgm:prSet>
      <dgm:spPr/>
    </dgm:pt>
    <dgm:pt modelId="{9FADC9BA-E4AC-4B42-A899-D07AE671F955}" type="pres">
      <dgm:prSet presAssocID="{7B4861B7-3497-401D-B4CD-C6DECE30381D}" presName="desTx" presStyleLbl="alignAccFollowNode1" presStyleIdx="1" presStyleCnt="3">
        <dgm:presLayoutVars>
          <dgm:bulletEnabled val="1"/>
        </dgm:presLayoutVars>
      </dgm:prSet>
      <dgm:spPr/>
    </dgm:pt>
    <dgm:pt modelId="{2EFFF376-073C-433D-89F2-8B25BEF56CF7}" type="pres">
      <dgm:prSet presAssocID="{79F7C178-37B8-48F4-A09A-FD345189D14C}" presName="space" presStyleCnt="0"/>
      <dgm:spPr/>
    </dgm:pt>
    <dgm:pt modelId="{F41D2416-0E31-47D8-9362-058ABFA62A59}" type="pres">
      <dgm:prSet presAssocID="{17EC7558-2DFD-44CC-BB99-F22B54B70D20}" presName="composite" presStyleCnt="0"/>
      <dgm:spPr/>
    </dgm:pt>
    <dgm:pt modelId="{613A40AE-25B9-4891-8CF4-88ABEA71CA1C}" type="pres">
      <dgm:prSet presAssocID="{17EC7558-2DFD-44CC-BB99-F22B54B70D20}" presName="parTx" presStyleLbl="alignNode1" presStyleIdx="2" presStyleCnt="3">
        <dgm:presLayoutVars>
          <dgm:chMax val="0"/>
          <dgm:chPref val="0"/>
          <dgm:bulletEnabled val="1"/>
        </dgm:presLayoutVars>
      </dgm:prSet>
      <dgm:spPr/>
    </dgm:pt>
    <dgm:pt modelId="{7E0D78CE-B371-468C-B262-DF02AF41C6A2}" type="pres">
      <dgm:prSet presAssocID="{17EC7558-2DFD-44CC-BB99-F22B54B70D20}" presName="desTx" presStyleLbl="alignAccFollowNode1" presStyleIdx="2" presStyleCnt="3">
        <dgm:presLayoutVars>
          <dgm:bulletEnabled val="1"/>
        </dgm:presLayoutVars>
      </dgm:prSet>
      <dgm:spPr/>
    </dgm:pt>
  </dgm:ptLst>
  <dgm:cxnLst>
    <dgm:cxn modelId="{00AD2309-C983-47D2-96F9-FE8D849CD567}" srcId="{7B4861B7-3497-401D-B4CD-C6DECE30381D}" destId="{C5DFAFD0-4182-4272-A05A-D24457A08A31}" srcOrd="0" destOrd="0" parTransId="{6DAC99B8-2057-4ECC-B613-B2D82DBDA1FE}" sibTransId="{75D7DA05-A6F6-4A7E-8815-BD338C88E6BB}"/>
    <dgm:cxn modelId="{0E21BD3D-0640-4BFC-B8B6-923AEF4DCFD2}" type="presOf" srcId="{27B25B31-7A86-4235-BF71-DE02D90B3E52}" destId="{ABA10CA9-0C10-4243-AF2D-99D9D4095FA3}" srcOrd="0" destOrd="0" presId="urn:microsoft.com/office/officeart/2005/8/layout/hList1"/>
    <dgm:cxn modelId="{9C8DD766-369A-417F-81C8-F2641093D253}" srcId="{0C78475A-DE74-413E-B793-E1BD27F87205}" destId="{27B25B31-7A86-4235-BF71-DE02D90B3E52}" srcOrd="0" destOrd="0" parTransId="{D7109426-D51D-4F2B-A376-190787F7B27C}" sibTransId="{DD7ABB1E-930F-4EE7-A0D5-69A7F0A53245}"/>
    <dgm:cxn modelId="{9FB4486C-6E50-49AA-A889-EDBB6D48C4BE}" type="presOf" srcId="{C5DFAFD0-4182-4272-A05A-D24457A08A31}" destId="{9FADC9BA-E4AC-4B42-A899-D07AE671F955}" srcOrd="0" destOrd="0" presId="urn:microsoft.com/office/officeart/2005/8/layout/hList1"/>
    <dgm:cxn modelId="{ED5C0072-6634-42A3-86D2-05A69BAD7202}" type="presOf" srcId="{EC88B669-8609-4E36-A335-FF10A6E24E20}" destId="{6812F7D0-D041-4E10-A505-D695D54E7C8B}" srcOrd="0" destOrd="0" presId="urn:microsoft.com/office/officeart/2005/8/layout/hList1"/>
    <dgm:cxn modelId="{5D94C372-B0FA-4C9B-A97A-C925C0B6E332}" type="presOf" srcId="{0C78475A-DE74-413E-B793-E1BD27F87205}" destId="{7598C5A7-5F15-4AEC-A91A-77B06954147A}" srcOrd="0" destOrd="0" presId="urn:microsoft.com/office/officeart/2005/8/layout/hList1"/>
    <dgm:cxn modelId="{9B150F76-D004-427A-9A0F-6463C1DB8EDE}" type="presOf" srcId="{527D2F89-68B4-4153-A845-C01A807D6F79}" destId="{7E0D78CE-B371-468C-B262-DF02AF41C6A2}" srcOrd="0" destOrd="0" presId="urn:microsoft.com/office/officeart/2005/8/layout/hList1"/>
    <dgm:cxn modelId="{44DA5BA0-DA3C-49DA-A25B-D2B83C860217}" type="presOf" srcId="{17EC7558-2DFD-44CC-BB99-F22B54B70D20}" destId="{613A40AE-25B9-4891-8CF4-88ABEA71CA1C}" srcOrd="0" destOrd="0" presId="urn:microsoft.com/office/officeart/2005/8/layout/hList1"/>
    <dgm:cxn modelId="{AF4337CE-0C6D-4947-BEBA-4504B42C404A}" type="presOf" srcId="{7B4861B7-3497-401D-B4CD-C6DECE30381D}" destId="{F6E15FDC-8577-47E1-B4C8-8A14923613CA}" srcOrd="0" destOrd="0" presId="urn:microsoft.com/office/officeart/2005/8/layout/hList1"/>
    <dgm:cxn modelId="{E0C3B2DA-A0B3-40C7-8666-4111152F4416}" srcId="{EC88B669-8609-4E36-A335-FF10A6E24E20}" destId="{17EC7558-2DFD-44CC-BB99-F22B54B70D20}" srcOrd="2" destOrd="0" parTransId="{C5B013DF-532F-4242-82D4-FEE301C25520}" sibTransId="{EB334936-771B-489B-AC6E-617ABA5C6C97}"/>
    <dgm:cxn modelId="{7FA881EB-5AE2-44C5-9ECE-ED5E169306EA}" srcId="{17EC7558-2DFD-44CC-BB99-F22B54B70D20}" destId="{527D2F89-68B4-4153-A845-C01A807D6F79}" srcOrd="0" destOrd="0" parTransId="{D37013E1-EABF-4CDE-971B-D8D44FE7CBD6}" sibTransId="{BD633CC1-9C67-48AD-A72F-34DF8365A141}"/>
    <dgm:cxn modelId="{C0A145F7-B286-4C58-8E0A-27283C3F2EC5}" srcId="{EC88B669-8609-4E36-A335-FF10A6E24E20}" destId="{7B4861B7-3497-401D-B4CD-C6DECE30381D}" srcOrd="1" destOrd="0" parTransId="{36B4718B-DD1F-467F-9CCC-2A0D7E99093F}" sibTransId="{79F7C178-37B8-48F4-A09A-FD345189D14C}"/>
    <dgm:cxn modelId="{1DBE1FFD-1603-440E-992D-A5B6B7E5967F}" srcId="{EC88B669-8609-4E36-A335-FF10A6E24E20}" destId="{0C78475A-DE74-413E-B793-E1BD27F87205}" srcOrd="0" destOrd="0" parTransId="{1EF11658-E127-4371-9DD0-ADBB7B0C3ECA}" sibTransId="{B2E290BD-10C2-4E2D-B209-76E6B939282F}"/>
    <dgm:cxn modelId="{4B913C62-602F-42C2-9341-6E566E0AD2AA}" type="presParOf" srcId="{6812F7D0-D041-4E10-A505-D695D54E7C8B}" destId="{3FB90809-552C-4F51-A511-E4A315AA9D15}" srcOrd="0" destOrd="0" presId="urn:microsoft.com/office/officeart/2005/8/layout/hList1"/>
    <dgm:cxn modelId="{A6CDBB06-357D-4448-8685-E6D6A1485404}" type="presParOf" srcId="{3FB90809-552C-4F51-A511-E4A315AA9D15}" destId="{7598C5A7-5F15-4AEC-A91A-77B06954147A}" srcOrd="0" destOrd="0" presId="urn:microsoft.com/office/officeart/2005/8/layout/hList1"/>
    <dgm:cxn modelId="{18D43161-E0D4-4857-8867-1F2B3A9C3224}" type="presParOf" srcId="{3FB90809-552C-4F51-A511-E4A315AA9D15}" destId="{ABA10CA9-0C10-4243-AF2D-99D9D4095FA3}" srcOrd="1" destOrd="0" presId="urn:microsoft.com/office/officeart/2005/8/layout/hList1"/>
    <dgm:cxn modelId="{D6775249-6624-41D8-9F2A-DD0273458F81}" type="presParOf" srcId="{6812F7D0-D041-4E10-A505-D695D54E7C8B}" destId="{70B9D52A-212D-4D50-B10C-0196EECF780B}" srcOrd="1" destOrd="0" presId="urn:microsoft.com/office/officeart/2005/8/layout/hList1"/>
    <dgm:cxn modelId="{54397DFF-9843-40E7-AEAB-265CD96E0C0C}" type="presParOf" srcId="{6812F7D0-D041-4E10-A505-D695D54E7C8B}" destId="{35558A48-7302-4665-8F54-78807853F6F2}" srcOrd="2" destOrd="0" presId="urn:microsoft.com/office/officeart/2005/8/layout/hList1"/>
    <dgm:cxn modelId="{D3ACDFC3-E15F-4853-8FED-2E6ABB45A76B}" type="presParOf" srcId="{35558A48-7302-4665-8F54-78807853F6F2}" destId="{F6E15FDC-8577-47E1-B4C8-8A14923613CA}" srcOrd="0" destOrd="0" presId="urn:microsoft.com/office/officeart/2005/8/layout/hList1"/>
    <dgm:cxn modelId="{978B5742-70A3-4AE3-BE3B-732C94D4EDFD}" type="presParOf" srcId="{35558A48-7302-4665-8F54-78807853F6F2}" destId="{9FADC9BA-E4AC-4B42-A899-D07AE671F955}" srcOrd="1" destOrd="0" presId="urn:microsoft.com/office/officeart/2005/8/layout/hList1"/>
    <dgm:cxn modelId="{79A0C3A8-8029-435C-BD5C-907DD6C25AED}" type="presParOf" srcId="{6812F7D0-D041-4E10-A505-D695D54E7C8B}" destId="{2EFFF376-073C-433D-89F2-8B25BEF56CF7}" srcOrd="3" destOrd="0" presId="urn:microsoft.com/office/officeart/2005/8/layout/hList1"/>
    <dgm:cxn modelId="{AF6E93CC-2C82-4AB0-84D0-9E03DF51D69C}" type="presParOf" srcId="{6812F7D0-D041-4E10-A505-D695D54E7C8B}" destId="{F41D2416-0E31-47D8-9362-058ABFA62A59}" srcOrd="4" destOrd="0" presId="urn:microsoft.com/office/officeart/2005/8/layout/hList1"/>
    <dgm:cxn modelId="{DD3D3E11-5669-464A-8E5F-409248017116}" type="presParOf" srcId="{F41D2416-0E31-47D8-9362-058ABFA62A59}" destId="{613A40AE-25B9-4891-8CF4-88ABEA71CA1C}" srcOrd="0" destOrd="0" presId="urn:microsoft.com/office/officeart/2005/8/layout/hList1"/>
    <dgm:cxn modelId="{43A895D5-97E7-4FE5-B97A-3D042269F283}" type="presParOf" srcId="{F41D2416-0E31-47D8-9362-058ABFA62A59}" destId="{7E0D78CE-B371-468C-B262-DF02AF41C6A2}"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EC88B669-8609-4E36-A335-FF10A6E24E20}" type="doc">
      <dgm:prSet loTypeId="urn:microsoft.com/office/officeart/2005/8/layout/hList1" loCatId="list" qsTypeId="urn:microsoft.com/office/officeart/2005/8/quickstyle/simple1" qsCatId="simple" csTypeId="urn:microsoft.com/office/officeart/2005/8/colors/accent2_5" csCatId="accent2" phldr="1"/>
      <dgm:spPr/>
      <dgm:t>
        <a:bodyPr/>
        <a:lstStyle/>
        <a:p>
          <a:endParaRPr lang="es-ES"/>
        </a:p>
      </dgm:t>
    </dgm:pt>
    <dgm:pt modelId="{0C78475A-DE74-413E-B793-E1BD27F87205}">
      <dgm:prSet phldrT="[Texto]"/>
      <dgm:spPr/>
      <dgm:t>
        <a:bodyPr/>
        <a:lstStyle/>
        <a:p>
          <a:r>
            <a:rPr lang="es-ES" b="1" i="0" dirty="0"/>
            <a:t>Adobe 2013</a:t>
          </a:r>
          <a:endParaRPr lang="es-ES" b="1" dirty="0"/>
        </a:p>
      </dgm:t>
    </dgm:pt>
    <dgm:pt modelId="{1EF11658-E127-4371-9DD0-ADBB7B0C3ECA}" type="parTrans" cxnId="{1DBE1FFD-1603-440E-992D-A5B6B7E5967F}">
      <dgm:prSet/>
      <dgm:spPr/>
      <dgm:t>
        <a:bodyPr/>
        <a:lstStyle/>
        <a:p>
          <a:endParaRPr lang="es-ES"/>
        </a:p>
      </dgm:t>
    </dgm:pt>
    <dgm:pt modelId="{B2E290BD-10C2-4E2D-B209-76E6B939282F}" type="sibTrans" cxnId="{1DBE1FFD-1603-440E-992D-A5B6B7E5967F}">
      <dgm:prSet/>
      <dgm:spPr/>
      <dgm:t>
        <a:bodyPr/>
        <a:lstStyle/>
        <a:p>
          <a:endParaRPr lang="es-ES"/>
        </a:p>
      </dgm:t>
    </dgm:pt>
    <dgm:pt modelId="{27B25B31-7A86-4235-BF71-DE02D90B3E52}">
      <dgm:prSet phldrT="[Texto]"/>
      <dgm:spPr/>
      <dgm:t>
        <a:bodyPr/>
        <a:lstStyle/>
        <a:p>
          <a:r>
            <a:rPr lang="es-CO" b="0" i="0" dirty="0"/>
            <a:t>En 2013 Adobe vio como violaron sus sistemas y se filtraron alrededor de 130 millones de registros de clientes. Este punto marcó el inicio de la era del hacking masivo, algo solo superado posteriormente con el escándalo de 2018 con Facebook</a:t>
          </a:r>
          <a:endParaRPr lang="es-ES" dirty="0"/>
        </a:p>
      </dgm:t>
    </dgm:pt>
    <dgm:pt modelId="{D7109426-D51D-4F2B-A376-190787F7B27C}" type="parTrans" cxnId="{9C8DD766-369A-417F-81C8-F2641093D253}">
      <dgm:prSet/>
      <dgm:spPr/>
      <dgm:t>
        <a:bodyPr/>
        <a:lstStyle/>
        <a:p>
          <a:endParaRPr lang="es-ES"/>
        </a:p>
      </dgm:t>
    </dgm:pt>
    <dgm:pt modelId="{DD7ABB1E-930F-4EE7-A0D5-69A7F0A53245}" type="sibTrans" cxnId="{9C8DD766-369A-417F-81C8-F2641093D253}">
      <dgm:prSet/>
      <dgm:spPr/>
      <dgm:t>
        <a:bodyPr/>
        <a:lstStyle/>
        <a:p>
          <a:endParaRPr lang="es-ES"/>
        </a:p>
      </dgm:t>
    </dgm:pt>
    <dgm:pt modelId="{7B4861B7-3497-401D-B4CD-C6DECE30381D}">
      <dgm:prSet phldrT="[Texto]"/>
      <dgm:spPr/>
      <dgm:t>
        <a:bodyPr/>
        <a:lstStyle/>
        <a:p>
          <a:r>
            <a:rPr lang="es-CO" b="1" i="0" dirty="0"/>
            <a:t>2014, </a:t>
          </a:r>
          <a:r>
            <a:rPr lang="es-ES" b="1" i="0" dirty="0"/>
            <a:t>Mt. </a:t>
          </a:r>
          <a:r>
            <a:rPr lang="es-ES" b="1" i="0" dirty="0" err="1"/>
            <a:t>Gox</a:t>
          </a:r>
          <a:r>
            <a:rPr lang="es-ES" b="1" i="0" dirty="0"/>
            <a:t> </a:t>
          </a:r>
          <a:r>
            <a:rPr lang="es-ES" b="1" i="0" dirty="0" err="1"/>
            <a:t>Hack</a:t>
          </a:r>
          <a:endParaRPr lang="es-ES" b="1" dirty="0"/>
        </a:p>
      </dgm:t>
    </dgm:pt>
    <dgm:pt modelId="{36B4718B-DD1F-467F-9CCC-2A0D7E99093F}" type="parTrans" cxnId="{C0A145F7-B286-4C58-8E0A-27283C3F2EC5}">
      <dgm:prSet/>
      <dgm:spPr/>
      <dgm:t>
        <a:bodyPr/>
        <a:lstStyle/>
        <a:p>
          <a:endParaRPr lang="es-ES"/>
        </a:p>
      </dgm:t>
    </dgm:pt>
    <dgm:pt modelId="{79F7C178-37B8-48F4-A09A-FD345189D14C}" type="sibTrans" cxnId="{C0A145F7-B286-4C58-8E0A-27283C3F2EC5}">
      <dgm:prSet/>
      <dgm:spPr/>
      <dgm:t>
        <a:bodyPr/>
        <a:lstStyle/>
        <a:p>
          <a:endParaRPr lang="es-ES"/>
        </a:p>
      </dgm:t>
    </dgm:pt>
    <dgm:pt modelId="{C5DFAFD0-4182-4272-A05A-D24457A08A31}">
      <dgm:prSet phldrT="[Texto]"/>
      <dgm:spPr/>
      <dgm:t>
        <a:bodyPr/>
        <a:lstStyle/>
        <a:p>
          <a:r>
            <a:rPr lang="es-CO" b="0" i="0" dirty="0"/>
            <a:t>Ataque que afectó económicamente a millones de personas. Mt. </a:t>
          </a:r>
          <a:r>
            <a:rPr lang="es-CO" b="0" i="0" dirty="0" err="1"/>
            <a:t>Gox</a:t>
          </a:r>
          <a:r>
            <a:rPr lang="es-CO" b="0" i="0" dirty="0"/>
            <a:t> perdió millones de dólares en Bitcoin en 2014 por causa de un bug que bloqueó la cuenta de sus usuarios</a:t>
          </a:r>
          <a:endParaRPr lang="es-ES" dirty="0"/>
        </a:p>
      </dgm:t>
    </dgm:pt>
    <dgm:pt modelId="{6DAC99B8-2057-4ECC-B613-B2D82DBDA1FE}" type="parTrans" cxnId="{00AD2309-C983-47D2-96F9-FE8D849CD567}">
      <dgm:prSet/>
      <dgm:spPr/>
      <dgm:t>
        <a:bodyPr/>
        <a:lstStyle/>
        <a:p>
          <a:endParaRPr lang="es-ES"/>
        </a:p>
      </dgm:t>
    </dgm:pt>
    <dgm:pt modelId="{75D7DA05-A6F6-4A7E-8815-BD338C88E6BB}" type="sibTrans" cxnId="{00AD2309-C983-47D2-96F9-FE8D849CD567}">
      <dgm:prSet/>
      <dgm:spPr/>
      <dgm:t>
        <a:bodyPr/>
        <a:lstStyle/>
        <a:p>
          <a:endParaRPr lang="es-ES"/>
        </a:p>
      </dgm:t>
    </dgm:pt>
    <dgm:pt modelId="{17EC7558-2DFD-44CC-BB99-F22B54B70D20}">
      <dgm:prSet phldrT="[Texto]"/>
      <dgm:spPr/>
      <dgm:t>
        <a:bodyPr/>
        <a:lstStyle/>
        <a:p>
          <a:r>
            <a:rPr lang="es-CO" b="1" i="0" dirty="0"/>
            <a:t>2015, </a:t>
          </a:r>
          <a:r>
            <a:rPr lang="es-ES" b="1" i="0" dirty="0"/>
            <a:t>Ashley Madison</a:t>
          </a:r>
          <a:endParaRPr lang="es-ES" b="1" dirty="0"/>
        </a:p>
      </dgm:t>
    </dgm:pt>
    <dgm:pt modelId="{C5B013DF-532F-4242-82D4-FEE301C25520}" type="parTrans" cxnId="{E0C3B2DA-A0B3-40C7-8666-4111152F4416}">
      <dgm:prSet/>
      <dgm:spPr/>
      <dgm:t>
        <a:bodyPr/>
        <a:lstStyle/>
        <a:p>
          <a:endParaRPr lang="es-ES"/>
        </a:p>
      </dgm:t>
    </dgm:pt>
    <dgm:pt modelId="{EB334936-771B-489B-AC6E-617ABA5C6C97}" type="sibTrans" cxnId="{E0C3B2DA-A0B3-40C7-8666-4111152F4416}">
      <dgm:prSet/>
      <dgm:spPr/>
      <dgm:t>
        <a:bodyPr/>
        <a:lstStyle/>
        <a:p>
          <a:endParaRPr lang="es-ES"/>
        </a:p>
      </dgm:t>
    </dgm:pt>
    <dgm:pt modelId="{527D2F89-68B4-4153-A845-C01A807D6F79}">
      <dgm:prSet phldrT="[Texto]"/>
      <dgm:spPr/>
      <dgm:t>
        <a:bodyPr/>
        <a:lstStyle/>
        <a:p>
          <a:r>
            <a:rPr lang="es-CO" b="0" i="0" dirty="0"/>
            <a:t>En julio de 2015 se filtraron tablas de la base de datos, el correo electrónico y otros datos corporativos filtrados de una web donde la privacidad era fundamental. Estamos hablando de una web citas entre personas casadas. Una web cuyo principal modelo de negocio se basa en el sigilo, donde la privacidad lo es todo, por lo que seguramente existe un gran equipo dedicado únicamente a eso, a ocultar la información.</a:t>
          </a:r>
          <a:endParaRPr lang="es-ES" dirty="0"/>
        </a:p>
      </dgm:t>
    </dgm:pt>
    <dgm:pt modelId="{D37013E1-EABF-4CDE-971B-D8D44FE7CBD6}" type="parTrans" cxnId="{7FA881EB-5AE2-44C5-9ECE-ED5E169306EA}">
      <dgm:prSet/>
      <dgm:spPr/>
      <dgm:t>
        <a:bodyPr/>
        <a:lstStyle/>
        <a:p>
          <a:endParaRPr lang="es-ES"/>
        </a:p>
      </dgm:t>
    </dgm:pt>
    <dgm:pt modelId="{BD633CC1-9C67-48AD-A72F-34DF8365A141}" type="sibTrans" cxnId="{7FA881EB-5AE2-44C5-9ECE-ED5E169306EA}">
      <dgm:prSet/>
      <dgm:spPr/>
      <dgm:t>
        <a:bodyPr/>
        <a:lstStyle/>
        <a:p>
          <a:endParaRPr lang="es-ES"/>
        </a:p>
      </dgm:t>
    </dgm:pt>
    <dgm:pt modelId="{6812F7D0-D041-4E10-A505-D695D54E7C8B}" type="pres">
      <dgm:prSet presAssocID="{EC88B669-8609-4E36-A335-FF10A6E24E20}" presName="Name0" presStyleCnt="0">
        <dgm:presLayoutVars>
          <dgm:dir/>
          <dgm:animLvl val="lvl"/>
          <dgm:resizeHandles val="exact"/>
        </dgm:presLayoutVars>
      </dgm:prSet>
      <dgm:spPr/>
    </dgm:pt>
    <dgm:pt modelId="{3FB90809-552C-4F51-A511-E4A315AA9D15}" type="pres">
      <dgm:prSet presAssocID="{0C78475A-DE74-413E-B793-E1BD27F87205}" presName="composite" presStyleCnt="0"/>
      <dgm:spPr/>
    </dgm:pt>
    <dgm:pt modelId="{7598C5A7-5F15-4AEC-A91A-77B06954147A}" type="pres">
      <dgm:prSet presAssocID="{0C78475A-DE74-413E-B793-E1BD27F87205}" presName="parTx" presStyleLbl="alignNode1" presStyleIdx="0" presStyleCnt="3">
        <dgm:presLayoutVars>
          <dgm:chMax val="0"/>
          <dgm:chPref val="0"/>
          <dgm:bulletEnabled val="1"/>
        </dgm:presLayoutVars>
      </dgm:prSet>
      <dgm:spPr/>
    </dgm:pt>
    <dgm:pt modelId="{ABA10CA9-0C10-4243-AF2D-99D9D4095FA3}" type="pres">
      <dgm:prSet presAssocID="{0C78475A-DE74-413E-B793-E1BD27F87205}" presName="desTx" presStyleLbl="alignAccFollowNode1" presStyleIdx="0" presStyleCnt="3">
        <dgm:presLayoutVars>
          <dgm:bulletEnabled val="1"/>
        </dgm:presLayoutVars>
      </dgm:prSet>
      <dgm:spPr/>
    </dgm:pt>
    <dgm:pt modelId="{70B9D52A-212D-4D50-B10C-0196EECF780B}" type="pres">
      <dgm:prSet presAssocID="{B2E290BD-10C2-4E2D-B209-76E6B939282F}" presName="space" presStyleCnt="0"/>
      <dgm:spPr/>
    </dgm:pt>
    <dgm:pt modelId="{35558A48-7302-4665-8F54-78807853F6F2}" type="pres">
      <dgm:prSet presAssocID="{7B4861B7-3497-401D-B4CD-C6DECE30381D}" presName="composite" presStyleCnt="0"/>
      <dgm:spPr/>
    </dgm:pt>
    <dgm:pt modelId="{F6E15FDC-8577-47E1-B4C8-8A14923613CA}" type="pres">
      <dgm:prSet presAssocID="{7B4861B7-3497-401D-B4CD-C6DECE30381D}" presName="parTx" presStyleLbl="alignNode1" presStyleIdx="1" presStyleCnt="3">
        <dgm:presLayoutVars>
          <dgm:chMax val="0"/>
          <dgm:chPref val="0"/>
          <dgm:bulletEnabled val="1"/>
        </dgm:presLayoutVars>
      </dgm:prSet>
      <dgm:spPr/>
    </dgm:pt>
    <dgm:pt modelId="{9FADC9BA-E4AC-4B42-A899-D07AE671F955}" type="pres">
      <dgm:prSet presAssocID="{7B4861B7-3497-401D-B4CD-C6DECE30381D}" presName="desTx" presStyleLbl="alignAccFollowNode1" presStyleIdx="1" presStyleCnt="3">
        <dgm:presLayoutVars>
          <dgm:bulletEnabled val="1"/>
        </dgm:presLayoutVars>
      </dgm:prSet>
      <dgm:spPr/>
    </dgm:pt>
    <dgm:pt modelId="{2EFFF376-073C-433D-89F2-8B25BEF56CF7}" type="pres">
      <dgm:prSet presAssocID="{79F7C178-37B8-48F4-A09A-FD345189D14C}" presName="space" presStyleCnt="0"/>
      <dgm:spPr/>
    </dgm:pt>
    <dgm:pt modelId="{F41D2416-0E31-47D8-9362-058ABFA62A59}" type="pres">
      <dgm:prSet presAssocID="{17EC7558-2DFD-44CC-BB99-F22B54B70D20}" presName="composite" presStyleCnt="0"/>
      <dgm:spPr/>
    </dgm:pt>
    <dgm:pt modelId="{613A40AE-25B9-4891-8CF4-88ABEA71CA1C}" type="pres">
      <dgm:prSet presAssocID="{17EC7558-2DFD-44CC-BB99-F22B54B70D20}" presName="parTx" presStyleLbl="alignNode1" presStyleIdx="2" presStyleCnt="3">
        <dgm:presLayoutVars>
          <dgm:chMax val="0"/>
          <dgm:chPref val="0"/>
          <dgm:bulletEnabled val="1"/>
        </dgm:presLayoutVars>
      </dgm:prSet>
      <dgm:spPr/>
    </dgm:pt>
    <dgm:pt modelId="{7E0D78CE-B371-468C-B262-DF02AF41C6A2}" type="pres">
      <dgm:prSet presAssocID="{17EC7558-2DFD-44CC-BB99-F22B54B70D20}" presName="desTx" presStyleLbl="alignAccFollowNode1" presStyleIdx="2" presStyleCnt="3">
        <dgm:presLayoutVars>
          <dgm:bulletEnabled val="1"/>
        </dgm:presLayoutVars>
      </dgm:prSet>
      <dgm:spPr/>
    </dgm:pt>
  </dgm:ptLst>
  <dgm:cxnLst>
    <dgm:cxn modelId="{00AD2309-C983-47D2-96F9-FE8D849CD567}" srcId="{7B4861B7-3497-401D-B4CD-C6DECE30381D}" destId="{C5DFAFD0-4182-4272-A05A-D24457A08A31}" srcOrd="0" destOrd="0" parTransId="{6DAC99B8-2057-4ECC-B613-B2D82DBDA1FE}" sibTransId="{75D7DA05-A6F6-4A7E-8815-BD338C88E6BB}"/>
    <dgm:cxn modelId="{0E21BD3D-0640-4BFC-B8B6-923AEF4DCFD2}" type="presOf" srcId="{27B25B31-7A86-4235-BF71-DE02D90B3E52}" destId="{ABA10CA9-0C10-4243-AF2D-99D9D4095FA3}" srcOrd="0" destOrd="0" presId="urn:microsoft.com/office/officeart/2005/8/layout/hList1"/>
    <dgm:cxn modelId="{9C8DD766-369A-417F-81C8-F2641093D253}" srcId="{0C78475A-DE74-413E-B793-E1BD27F87205}" destId="{27B25B31-7A86-4235-BF71-DE02D90B3E52}" srcOrd="0" destOrd="0" parTransId="{D7109426-D51D-4F2B-A376-190787F7B27C}" sibTransId="{DD7ABB1E-930F-4EE7-A0D5-69A7F0A53245}"/>
    <dgm:cxn modelId="{9FB4486C-6E50-49AA-A889-EDBB6D48C4BE}" type="presOf" srcId="{C5DFAFD0-4182-4272-A05A-D24457A08A31}" destId="{9FADC9BA-E4AC-4B42-A899-D07AE671F955}" srcOrd="0" destOrd="0" presId="urn:microsoft.com/office/officeart/2005/8/layout/hList1"/>
    <dgm:cxn modelId="{ED5C0072-6634-42A3-86D2-05A69BAD7202}" type="presOf" srcId="{EC88B669-8609-4E36-A335-FF10A6E24E20}" destId="{6812F7D0-D041-4E10-A505-D695D54E7C8B}" srcOrd="0" destOrd="0" presId="urn:microsoft.com/office/officeart/2005/8/layout/hList1"/>
    <dgm:cxn modelId="{5D94C372-B0FA-4C9B-A97A-C925C0B6E332}" type="presOf" srcId="{0C78475A-DE74-413E-B793-E1BD27F87205}" destId="{7598C5A7-5F15-4AEC-A91A-77B06954147A}" srcOrd="0" destOrd="0" presId="urn:microsoft.com/office/officeart/2005/8/layout/hList1"/>
    <dgm:cxn modelId="{9B150F76-D004-427A-9A0F-6463C1DB8EDE}" type="presOf" srcId="{527D2F89-68B4-4153-A845-C01A807D6F79}" destId="{7E0D78CE-B371-468C-B262-DF02AF41C6A2}" srcOrd="0" destOrd="0" presId="urn:microsoft.com/office/officeart/2005/8/layout/hList1"/>
    <dgm:cxn modelId="{44DA5BA0-DA3C-49DA-A25B-D2B83C860217}" type="presOf" srcId="{17EC7558-2DFD-44CC-BB99-F22B54B70D20}" destId="{613A40AE-25B9-4891-8CF4-88ABEA71CA1C}" srcOrd="0" destOrd="0" presId="urn:microsoft.com/office/officeart/2005/8/layout/hList1"/>
    <dgm:cxn modelId="{AF4337CE-0C6D-4947-BEBA-4504B42C404A}" type="presOf" srcId="{7B4861B7-3497-401D-B4CD-C6DECE30381D}" destId="{F6E15FDC-8577-47E1-B4C8-8A14923613CA}" srcOrd="0" destOrd="0" presId="urn:microsoft.com/office/officeart/2005/8/layout/hList1"/>
    <dgm:cxn modelId="{E0C3B2DA-A0B3-40C7-8666-4111152F4416}" srcId="{EC88B669-8609-4E36-A335-FF10A6E24E20}" destId="{17EC7558-2DFD-44CC-BB99-F22B54B70D20}" srcOrd="2" destOrd="0" parTransId="{C5B013DF-532F-4242-82D4-FEE301C25520}" sibTransId="{EB334936-771B-489B-AC6E-617ABA5C6C97}"/>
    <dgm:cxn modelId="{7FA881EB-5AE2-44C5-9ECE-ED5E169306EA}" srcId="{17EC7558-2DFD-44CC-BB99-F22B54B70D20}" destId="{527D2F89-68B4-4153-A845-C01A807D6F79}" srcOrd="0" destOrd="0" parTransId="{D37013E1-EABF-4CDE-971B-D8D44FE7CBD6}" sibTransId="{BD633CC1-9C67-48AD-A72F-34DF8365A141}"/>
    <dgm:cxn modelId="{C0A145F7-B286-4C58-8E0A-27283C3F2EC5}" srcId="{EC88B669-8609-4E36-A335-FF10A6E24E20}" destId="{7B4861B7-3497-401D-B4CD-C6DECE30381D}" srcOrd="1" destOrd="0" parTransId="{36B4718B-DD1F-467F-9CCC-2A0D7E99093F}" sibTransId="{79F7C178-37B8-48F4-A09A-FD345189D14C}"/>
    <dgm:cxn modelId="{1DBE1FFD-1603-440E-992D-A5B6B7E5967F}" srcId="{EC88B669-8609-4E36-A335-FF10A6E24E20}" destId="{0C78475A-DE74-413E-B793-E1BD27F87205}" srcOrd="0" destOrd="0" parTransId="{1EF11658-E127-4371-9DD0-ADBB7B0C3ECA}" sibTransId="{B2E290BD-10C2-4E2D-B209-76E6B939282F}"/>
    <dgm:cxn modelId="{4B913C62-602F-42C2-9341-6E566E0AD2AA}" type="presParOf" srcId="{6812F7D0-D041-4E10-A505-D695D54E7C8B}" destId="{3FB90809-552C-4F51-A511-E4A315AA9D15}" srcOrd="0" destOrd="0" presId="urn:microsoft.com/office/officeart/2005/8/layout/hList1"/>
    <dgm:cxn modelId="{A6CDBB06-357D-4448-8685-E6D6A1485404}" type="presParOf" srcId="{3FB90809-552C-4F51-A511-E4A315AA9D15}" destId="{7598C5A7-5F15-4AEC-A91A-77B06954147A}" srcOrd="0" destOrd="0" presId="urn:microsoft.com/office/officeart/2005/8/layout/hList1"/>
    <dgm:cxn modelId="{18D43161-E0D4-4857-8867-1F2B3A9C3224}" type="presParOf" srcId="{3FB90809-552C-4F51-A511-E4A315AA9D15}" destId="{ABA10CA9-0C10-4243-AF2D-99D9D4095FA3}" srcOrd="1" destOrd="0" presId="urn:microsoft.com/office/officeart/2005/8/layout/hList1"/>
    <dgm:cxn modelId="{D6775249-6624-41D8-9F2A-DD0273458F81}" type="presParOf" srcId="{6812F7D0-D041-4E10-A505-D695D54E7C8B}" destId="{70B9D52A-212D-4D50-B10C-0196EECF780B}" srcOrd="1" destOrd="0" presId="urn:microsoft.com/office/officeart/2005/8/layout/hList1"/>
    <dgm:cxn modelId="{54397DFF-9843-40E7-AEAB-265CD96E0C0C}" type="presParOf" srcId="{6812F7D0-D041-4E10-A505-D695D54E7C8B}" destId="{35558A48-7302-4665-8F54-78807853F6F2}" srcOrd="2" destOrd="0" presId="urn:microsoft.com/office/officeart/2005/8/layout/hList1"/>
    <dgm:cxn modelId="{D3ACDFC3-E15F-4853-8FED-2E6ABB45A76B}" type="presParOf" srcId="{35558A48-7302-4665-8F54-78807853F6F2}" destId="{F6E15FDC-8577-47E1-B4C8-8A14923613CA}" srcOrd="0" destOrd="0" presId="urn:microsoft.com/office/officeart/2005/8/layout/hList1"/>
    <dgm:cxn modelId="{978B5742-70A3-4AE3-BE3B-732C94D4EDFD}" type="presParOf" srcId="{35558A48-7302-4665-8F54-78807853F6F2}" destId="{9FADC9BA-E4AC-4B42-A899-D07AE671F955}" srcOrd="1" destOrd="0" presId="urn:microsoft.com/office/officeart/2005/8/layout/hList1"/>
    <dgm:cxn modelId="{79A0C3A8-8029-435C-BD5C-907DD6C25AED}" type="presParOf" srcId="{6812F7D0-D041-4E10-A505-D695D54E7C8B}" destId="{2EFFF376-073C-433D-89F2-8B25BEF56CF7}" srcOrd="3" destOrd="0" presId="urn:microsoft.com/office/officeart/2005/8/layout/hList1"/>
    <dgm:cxn modelId="{AF6E93CC-2C82-4AB0-84D0-9E03DF51D69C}" type="presParOf" srcId="{6812F7D0-D041-4E10-A505-D695D54E7C8B}" destId="{F41D2416-0E31-47D8-9362-058ABFA62A59}" srcOrd="4" destOrd="0" presId="urn:microsoft.com/office/officeart/2005/8/layout/hList1"/>
    <dgm:cxn modelId="{DD3D3E11-5669-464A-8E5F-409248017116}" type="presParOf" srcId="{F41D2416-0E31-47D8-9362-058ABFA62A59}" destId="{613A40AE-25B9-4891-8CF4-88ABEA71CA1C}" srcOrd="0" destOrd="0" presId="urn:microsoft.com/office/officeart/2005/8/layout/hList1"/>
    <dgm:cxn modelId="{43A895D5-97E7-4FE5-B97A-3D042269F283}" type="presParOf" srcId="{F41D2416-0E31-47D8-9362-058ABFA62A59}" destId="{7E0D78CE-B371-468C-B262-DF02AF41C6A2}" srcOrd="1" destOrd="0" presId="urn:microsoft.com/office/officeart/2005/8/layout/hList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EC88B669-8609-4E36-A335-FF10A6E24E20}" type="doc">
      <dgm:prSet loTypeId="urn:microsoft.com/office/officeart/2005/8/layout/hList1" loCatId="list" qsTypeId="urn:microsoft.com/office/officeart/2005/8/quickstyle/simple1" qsCatId="simple" csTypeId="urn:microsoft.com/office/officeart/2005/8/colors/accent2_5" csCatId="accent2" phldr="1"/>
      <dgm:spPr/>
      <dgm:t>
        <a:bodyPr/>
        <a:lstStyle/>
        <a:p>
          <a:endParaRPr lang="es-ES"/>
        </a:p>
      </dgm:t>
    </dgm:pt>
    <dgm:pt modelId="{0C78475A-DE74-413E-B793-E1BD27F87205}">
      <dgm:prSet phldrT="[Texto]"/>
      <dgm:spPr/>
      <dgm:t>
        <a:bodyPr/>
        <a:lstStyle/>
        <a:p>
          <a:r>
            <a:rPr lang="es-ES" b="1" dirty="0"/>
            <a:t>2003, Cumbre Mundial</a:t>
          </a:r>
        </a:p>
      </dgm:t>
    </dgm:pt>
    <dgm:pt modelId="{1EF11658-E127-4371-9DD0-ADBB7B0C3ECA}" type="parTrans" cxnId="{1DBE1FFD-1603-440E-992D-A5B6B7E5967F}">
      <dgm:prSet/>
      <dgm:spPr/>
      <dgm:t>
        <a:bodyPr/>
        <a:lstStyle/>
        <a:p>
          <a:endParaRPr lang="es-ES"/>
        </a:p>
      </dgm:t>
    </dgm:pt>
    <dgm:pt modelId="{B2E290BD-10C2-4E2D-B209-76E6B939282F}" type="sibTrans" cxnId="{1DBE1FFD-1603-440E-992D-A5B6B7E5967F}">
      <dgm:prSet/>
      <dgm:spPr/>
      <dgm:t>
        <a:bodyPr/>
        <a:lstStyle/>
        <a:p>
          <a:endParaRPr lang="es-ES"/>
        </a:p>
      </dgm:t>
    </dgm:pt>
    <dgm:pt modelId="{27B25B31-7A86-4235-BF71-DE02D90B3E52}">
      <dgm:prSet phldrT="[Texto]"/>
      <dgm:spPr/>
      <dgm:t>
        <a:bodyPr/>
        <a:lstStyle/>
        <a:p>
          <a:r>
            <a:rPr lang="es-ES" dirty="0"/>
            <a:t>Cumbre mundial sobre la sociedad de la información en Ginebra</a:t>
          </a:r>
        </a:p>
      </dgm:t>
    </dgm:pt>
    <dgm:pt modelId="{D7109426-D51D-4F2B-A376-190787F7B27C}" type="parTrans" cxnId="{9C8DD766-369A-417F-81C8-F2641093D253}">
      <dgm:prSet/>
      <dgm:spPr/>
      <dgm:t>
        <a:bodyPr/>
        <a:lstStyle/>
        <a:p>
          <a:endParaRPr lang="es-ES"/>
        </a:p>
      </dgm:t>
    </dgm:pt>
    <dgm:pt modelId="{DD7ABB1E-930F-4EE7-A0D5-69A7F0A53245}" type="sibTrans" cxnId="{9C8DD766-369A-417F-81C8-F2641093D253}">
      <dgm:prSet/>
      <dgm:spPr/>
      <dgm:t>
        <a:bodyPr/>
        <a:lstStyle/>
        <a:p>
          <a:endParaRPr lang="es-ES"/>
        </a:p>
      </dgm:t>
    </dgm:pt>
    <dgm:pt modelId="{7B4861B7-3497-401D-B4CD-C6DECE30381D}">
      <dgm:prSet phldrT="[Texto]"/>
      <dgm:spPr/>
      <dgm:t>
        <a:bodyPr/>
        <a:lstStyle/>
        <a:p>
          <a:r>
            <a:rPr lang="es-CO" b="1" i="0" dirty="0"/>
            <a:t>2004, Código malicioso para Móviles</a:t>
          </a:r>
          <a:endParaRPr lang="es-ES" dirty="0"/>
        </a:p>
      </dgm:t>
    </dgm:pt>
    <dgm:pt modelId="{36B4718B-DD1F-467F-9CCC-2A0D7E99093F}" type="parTrans" cxnId="{C0A145F7-B286-4C58-8E0A-27283C3F2EC5}">
      <dgm:prSet/>
      <dgm:spPr/>
      <dgm:t>
        <a:bodyPr/>
        <a:lstStyle/>
        <a:p>
          <a:endParaRPr lang="es-ES"/>
        </a:p>
      </dgm:t>
    </dgm:pt>
    <dgm:pt modelId="{79F7C178-37B8-48F4-A09A-FD345189D14C}" type="sibTrans" cxnId="{C0A145F7-B286-4C58-8E0A-27283C3F2EC5}">
      <dgm:prSet/>
      <dgm:spPr/>
      <dgm:t>
        <a:bodyPr/>
        <a:lstStyle/>
        <a:p>
          <a:endParaRPr lang="es-ES"/>
        </a:p>
      </dgm:t>
    </dgm:pt>
    <dgm:pt modelId="{C5DFAFD0-4182-4272-A05A-D24457A08A31}">
      <dgm:prSet phldrT="[Texto]"/>
      <dgm:spPr/>
      <dgm:t>
        <a:bodyPr/>
        <a:lstStyle/>
        <a:p>
          <a:r>
            <a:rPr lang="es-ES" dirty="0"/>
            <a:t>Desde el hallazgo de CABIR en junio de 2004, un investigador español realizó una prueba de concepto de un malware sobre el S.O. Symbian de Nokia; confirmando la propagación de un gusano de móvil a móvil</a:t>
          </a:r>
        </a:p>
      </dgm:t>
    </dgm:pt>
    <dgm:pt modelId="{6DAC99B8-2057-4ECC-B613-B2D82DBDA1FE}" type="parTrans" cxnId="{00AD2309-C983-47D2-96F9-FE8D849CD567}">
      <dgm:prSet/>
      <dgm:spPr/>
      <dgm:t>
        <a:bodyPr/>
        <a:lstStyle/>
        <a:p>
          <a:endParaRPr lang="es-ES"/>
        </a:p>
      </dgm:t>
    </dgm:pt>
    <dgm:pt modelId="{75D7DA05-A6F6-4A7E-8815-BD338C88E6BB}" type="sibTrans" cxnId="{00AD2309-C983-47D2-96F9-FE8D849CD567}">
      <dgm:prSet/>
      <dgm:spPr/>
      <dgm:t>
        <a:bodyPr/>
        <a:lstStyle/>
        <a:p>
          <a:endParaRPr lang="es-ES"/>
        </a:p>
      </dgm:t>
    </dgm:pt>
    <dgm:pt modelId="{17EC7558-2DFD-44CC-BB99-F22B54B70D20}">
      <dgm:prSet phldrT="[Texto]"/>
      <dgm:spPr/>
      <dgm:t>
        <a:bodyPr/>
        <a:lstStyle/>
        <a:p>
          <a:r>
            <a:rPr lang="es-CO" b="1" i="0" dirty="0"/>
            <a:t>2004, </a:t>
          </a:r>
          <a:r>
            <a:rPr lang="es-CO" b="1" i="0" dirty="0" err="1"/>
            <a:t>MyDOOM</a:t>
          </a:r>
          <a:r>
            <a:rPr lang="es-CO" b="1" i="0" dirty="0"/>
            <a:t>, el peor “Gusano” de todos</a:t>
          </a:r>
          <a:endParaRPr lang="es-ES" dirty="0"/>
        </a:p>
      </dgm:t>
    </dgm:pt>
    <dgm:pt modelId="{C5B013DF-532F-4242-82D4-FEE301C25520}" type="parTrans" cxnId="{E0C3B2DA-A0B3-40C7-8666-4111152F4416}">
      <dgm:prSet/>
      <dgm:spPr/>
      <dgm:t>
        <a:bodyPr/>
        <a:lstStyle/>
        <a:p>
          <a:endParaRPr lang="es-ES"/>
        </a:p>
      </dgm:t>
    </dgm:pt>
    <dgm:pt modelId="{EB334936-771B-489B-AC6E-617ABA5C6C97}" type="sibTrans" cxnId="{E0C3B2DA-A0B3-40C7-8666-4111152F4416}">
      <dgm:prSet/>
      <dgm:spPr/>
      <dgm:t>
        <a:bodyPr/>
        <a:lstStyle/>
        <a:p>
          <a:endParaRPr lang="es-ES"/>
        </a:p>
      </dgm:t>
    </dgm:pt>
    <dgm:pt modelId="{527D2F89-68B4-4153-A845-C01A807D6F79}">
      <dgm:prSet phldrT="[Texto]"/>
      <dgm:spPr/>
      <dgm:t>
        <a:bodyPr/>
        <a:lstStyle/>
        <a:p>
          <a:r>
            <a:rPr lang="es-CO" b="0" i="0" dirty="0"/>
            <a:t>Primero, genera un ataque  </a:t>
          </a:r>
          <a:r>
            <a:rPr lang="es-CO" b="0" i="0" dirty="0" err="1"/>
            <a:t>DDoS</a:t>
          </a:r>
          <a:r>
            <a:rPr lang="es-CO" b="0" i="0" dirty="0"/>
            <a:t> (</a:t>
          </a:r>
          <a:r>
            <a:rPr lang="es-CO" b="1" i="0" dirty="0"/>
            <a:t>ataque de negación de servicio distribuido),</a:t>
          </a:r>
          <a:r>
            <a:rPr lang="es-CO" b="0" i="0" dirty="0"/>
            <a:t> que causó notoriedad en 2004 , y luego busca distribuirse a través de las cuentas de correo. Además, envía una petición a un motor de búsqueda externo, por lo que en su momento logro generar algunos problemas de velocidad de Google</a:t>
          </a:r>
          <a:endParaRPr lang="es-ES" dirty="0"/>
        </a:p>
      </dgm:t>
    </dgm:pt>
    <dgm:pt modelId="{D37013E1-EABF-4CDE-971B-D8D44FE7CBD6}" type="parTrans" cxnId="{7FA881EB-5AE2-44C5-9ECE-ED5E169306EA}">
      <dgm:prSet/>
      <dgm:spPr/>
      <dgm:t>
        <a:bodyPr/>
        <a:lstStyle/>
        <a:p>
          <a:endParaRPr lang="es-ES"/>
        </a:p>
      </dgm:t>
    </dgm:pt>
    <dgm:pt modelId="{BD633CC1-9C67-48AD-A72F-34DF8365A141}" type="sibTrans" cxnId="{7FA881EB-5AE2-44C5-9ECE-ED5E169306EA}">
      <dgm:prSet/>
      <dgm:spPr/>
      <dgm:t>
        <a:bodyPr/>
        <a:lstStyle/>
        <a:p>
          <a:endParaRPr lang="es-ES"/>
        </a:p>
      </dgm:t>
    </dgm:pt>
    <dgm:pt modelId="{6812F7D0-D041-4E10-A505-D695D54E7C8B}" type="pres">
      <dgm:prSet presAssocID="{EC88B669-8609-4E36-A335-FF10A6E24E20}" presName="Name0" presStyleCnt="0">
        <dgm:presLayoutVars>
          <dgm:dir/>
          <dgm:animLvl val="lvl"/>
          <dgm:resizeHandles val="exact"/>
        </dgm:presLayoutVars>
      </dgm:prSet>
      <dgm:spPr/>
    </dgm:pt>
    <dgm:pt modelId="{3FB90809-552C-4F51-A511-E4A315AA9D15}" type="pres">
      <dgm:prSet presAssocID="{0C78475A-DE74-413E-B793-E1BD27F87205}" presName="composite" presStyleCnt="0"/>
      <dgm:spPr/>
    </dgm:pt>
    <dgm:pt modelId="{7598C5A7-5F15-4AEC-A91A-77B06954147A}" type="pres">
      <dgm:prSet presAssocID="{0C78475A-DE74-413E-B793-E1BD27F87205}" presName="parTx" presStyleLbl="alignNode1" presStyleIdx="0" presStyleCnt="3">
        <dgm:presLayoutVars>
          <dgm:chMax val="0"/>
          <dgm:chPref val="0"/>
          <dgm:bulletEnabled val="1"/>
        </dgm:presLayoutVars>
      </dgm:prSet>
      <dgm:spPr/>
    </dgm:pt>
    <dgm:pt modelId="{ABA10CA9-0C10-4243-AF2D-99D9D4095FA3}" type="pres">
      <dgm:prSet presAssocID="{0C78475A-DE74-413E-B793-E1BD27F87205}" presName="desTx" presStyleLbl="alignAccFollowNode1" presStyleIdx="0" presStyleCnt="3">
        <dgm:presLayoutVars>
          <dgm:bulletEnabled val="1"/>
        </dgm:presLayoutVars>
      </dgm:prSet>
      <dgm:spPr/>
    </dgm:pt>
    <dgm:pt modelId="{70B9D52A-212D-4D50-B10C-0196EECF780B}" type="pres">
      <dgm:prSet presAssocID="{B2E290BD-10C2-4E2D-B209-76E6B939282F}" presName="space" presStyleCnt="0"/>
      <dgm:spPr/>
    </dgm:pt>
    <dgm:pt modelId="{35558A48-7302-4665-8F54-78807853F6F2}" type="pres">
      <dgm:prSet presAssocID="{7B4861B7-3497-401D-B4CD-C6DECE30381D}" presName="composite" presStyleCnt="0"/>
      <dgm:spPr/>
    </dgm:pt>
    <dgm:pt modelId="{F6E15FDC-8577-47E1-B4C8-8A14923613CA}" type="pres">
      <dgm:prSet presAssocID="{7B4861B7-3497-401D-B4CD-C6DECE30381D}" presName="parTx" presStyleLbl="alignNode1" presStyleIdx="1" presStyleCnt="3">
        <dgm:presLayoutVars>
          <dgm:chMax val="0"/>
          <dgm:chPref val="0"/>
          <dgm:bulletEnabled val="1"/>
        </dgm:presLayoutVars>
      </dgm:prSet>
      <dgm:spPr/>
    </dgm:pt>
    <dgm:pt modelId="{9FADC9BA-E4AC-4B42-A899-D07AE671F955}" type="pres">
      <dgm:prSet presAssocID="{7B4861B7-3497-401D-B4CD-C6DECE30381D}" presName="desTx" presStyleLbl="alignAccFollowNode1" presStyleIdx="1" presStyleCnt="3">
        <dgm:presLayoutVars>
          <dgm:bulletEnabled val="1"/>
        </dgm:presLayoutVars>
      </dgm:prSet>
      <dgm:spPr/>
    </dgm:pt>
    <dgm:pt modelId="{2EFFF376-073C-433D-89F2-8B25BEF56CF7}" type="pres">
      <dgm:prSet presAssocID="{79F7C178-37B8-48F4-A09A-FD345189D14C}" presName="space" presStyleCnt="0"/>
      <dgm:spPr/>
    </dgm:pt>
    <dgm:pt modelId="{F41D2416-0E31-47D8-9362-058ABFA62A59}" type="pres">
      <dgm:prSet presAssocID="{17EC7558-2DFD-44CC-BB99-F22B54B70D20}" presName="composite" presStyleCnt="0"/>
      <dgm:spPr/>
    </dgm:pt>
    <dgm:pt modelId="{613A40AE-25B9-4891-8CF4-88ABEA71CA1C}" type="pres">
      <dgm:prSet presAssocID="{17EC7558-2DFD-44CC-BB99-F22B54B70D20}" presName="parTx" presStyleLbl="alignNode1" presStyleIdx="2" presStyleCnt="3">
        <dgm:presLayoutVars>
          <dgm:chMax val="0"/>
          <dgm:chPref val="0"/>
          <dgm:bulletEnabled val="1"/>
        </dgm:presLayoutVars>
      </dgm:prSet>
      <dgm:spPr/>
    </dgm:pt>
    <dgm:pt modelId="{7E0D78CE-B371-468C-B262-DF02AF41C6A2}" type="pres">
      <dgm:prSet presAssocID="{17EC7558-2DFD-44CC-BB99-F22B54B70D20}" presName="desTx" presStyleLbl="alignAccFollowNode1" presStyleIdx="2" presStyleCnt="3">
        <dgm:presLayoutVars>
          <dgm:bulletEnabled val="1"/>
        </dgm:presLayoutVars>
      </dgm:prSet>
      <dgm:spPr/>
    </dgm:pt>
  </dgm:ptLst>
  <dgm:cxnLst>
    <dgm:cxn modelId="{00AD2309-C983-47D2-96F9-FE8D849CD567}" srcId="{7B4861B7-3497-401D-B4CD-C6DECE30381D}" destId="{C5DFAFD0-4182-4272-A05A-D24457A08A31}" srcOrd="0" destOrd="0" parTransId="{6DAC99B8-2057-4ECC-B613-B2D82DBDA1FE}" sibTransId="{75D7DA05-A6F6-4A7E-8815-BD338C88E6BB}"/>
    <dgm:cxn modelId="{0E21BD3D-0640-4BFC-B8B6-923AEF4DCFD2}" type="presOf" srcId="{27B25B31-7A86-4235-BF71-DE02D90B3E52}" destId="{ABA10CA9-0C10-4243-AF2D-99D9D4095FA3}" srcOrd="0" destOrd="0" presId="urn:microsoft.com/office/officeart/2005/8/layout/hList1"/>
    <dgm:cxn modelId="{9C8DD766-369A-417F-81C8-F2641093D253}" srcId="{0C78475A-DE74-413E-B793-E1BD27F87205}" destId="{27B25B31-7A86-4235-BF71-DE02D90B3E52}" srcOrd="0" destOrd="0" parTransId="{D7109426-D51D-4F2B-A376-190787F7B27C}" sibTransId="{DD7ABB1E-930F-4EE7-A0D5-69A7F0A53245}"/>
    <dgm:cxn modelId="{9FB4486C-6E50-49AA-A889-EDBB6D48C4BE}" type="presOf" srcId="{C5DFAFD0-4182-4272-A05A-D24457A08A31}" destId="{9FADC9BA-E4AC-4B42-A899-D07AE671F955}" srcOrd="0" destOrd="0" presId="urn:microsoft.com/office/officeart/2005/8/layout/hList1"/>
    <dgm:cxn modelId="{ED5C0072-6634-42A3-86D2-05A69BAD7202}" type="presOf" srcId="{EC88B669-8609-4E36-A335-FF10A6E24E20}" destId="{6812F7D0-D041-4E10-A505-D695D54E7C8B}" srcOrd="0" destOrd="0" presId="urn:microsoft.com/office/officeart/2005/8/layout/hList1"/>
    <dgm:cxn modelId="{5D94C372-B0FA-4C9B-A97A-C925C0B6E332}" type="presOf" srcId="{0C78475A-DE74-413E-B793-E1BD27F87205}" destId="{7598C5A7-5F15-4AEC-A91A-77B06954147A}" srcOrd="0" destOrd="0" presId="urn:microsoft.com/office/officeart/2005/8/layout/hList1"/>
    <dgm:cxn modelId="{9B150F76-D004-427A-9A0F-6463C1DB8EDE}" type="presOf" srcId="{527D2F89-68B4-4153-A845-C01A807D6F79}" destId="{7E0D78CE-B371-468C-B262-DF02AF41C6A2}" srcOrd="0" destOrd="0" presId="urn:microsoft.com/office/officeart/2005/8/layout/hList1"/>
    <dgm:cxn modelId="{44DA5BA0-DA3C-49DA-A25B-D2B83C860217}" type="presOf" srcId="{17EC7558-2DFD-44CC-BB99-F22B54B70D20}" destId="{613A40AE-25B9-4891-8CF4-88ABEA71CA1C}" srcOrd="0" destOrd="0" presId="urn:microsoft.com/office/officeart/2005/8/layout/hList1"/>
    <dgm:cxn modelId="{AF4337CE-0C6D-4947-BEBA-4504B42C404A}" type="presOf" srcId="{7B4861B7-3497-401D-B4CD-C6DECE30381D}" destId="{F6E15FDC-8577-47E1-B4C8-8A14923613CA}" srcOrd="0" destOrd="0" presId="urn:microsoft.com/office/officeart/2005/8/layout/hList1"/>
    <dgm:cxn modelId="{E0C3B2DA-A0B3-40C7-8666-4111152F4416}" srcId="{EC88B669-8609-4E36-A335-FF10A6E24E20}" destId="{17EC7558-2DFD-44CC-BB99-F22B54B70D20}" srcOrd="2" destOrd="0" parTransId="{C5B013DF-532F-4242-82D4-FEE301C25520}" sibTransId="{EB334936-771B-489B-AC6E-617ABA5C6C97}"/>
    <dgm:cxn modelId="{7FA881EB-5AE2-44C5-9ECE-ED5E169306EA}" srcId="{17EC7558-2DFD-44CC-BB99-F22B54B70D20}" destId="{527D2F89-68B4-4153-A845-C01A807D6F79}" srcOrd="0" destOrd="0" parTransId="{D37013E1-EABF-4CDE-971B-D8D44FE7CBD6}" sibTransId="{BD633CC1-9C67-48AD-A72F-34DF8365A141}"/>
    <dgm:cxn modelId="{C0A145F7-B286-4C58-8E0A-27283C3F2EC5}" srcId="{EC88B669-8609-4E36-A335-FF10A6E24E20}" destId="{7B4861B7-3497-401D-B4CD-C6DECE30381D}" srcOrd="1" destOrd="0" parTransId="{36B4718B-DD1F-467F-9CCC-2A0D7E99093F}" sibTransId="{79F7C178-37B8-48F4-A09A-FD345189D14C}"/>
    <dgm:cxn modelId="{1DBE1FFD-1603-440E-992D-A5B6B7E5967F}" srcId="{EC88B669-8609-4E36-A335-FF10A6E24E20}" destId="{0C78475A-DE74-413E-B793-E1BD27F87205}" srcOrd="0" destOrd="0" parTransId="{1EF11658-E127-4371-9DD0-ADBB7B0C3ECA}" sibTransId="{B2E290BD-10C2-4E2D-B209-76E6B939282F}"/>
    <dgm:cxn modelId="{4B913C62-602F-42C2-9341-6E566E0AD2AA}" type="presParOf" srcId="{6812F7D0-D041-4E10-A505-D695D54E7C8B}" destId="{3FB90809-552C-4F51-A511-E4A315AA9D15}" srcOrd="0" destOrd="0" presId="urn:microsoft.com/office/officeart/2005/8/layout/hList1"/>
    <dgm:cxn modelId="{A6CDBB06-357D-4448-8685-E6D6A1485404}" type="presParOf" srcId="{3FB90809-552C-4F51-A511-E4A315AA9D15}" destId="{7598C5A7-5F15-4AEC-A91A-77B06954147A}" srcOrd="0" destOrd="0" presId="urn:microsoft.com/office/officeart/2005/8/layout/hList1"/>
    <dgm:cxn modelId="{18D43161-E0D4-4857-8867-1F2B3A9C3224}" type="presParOf" srcId="{3FB90809-552C-4F51-A511-E4A315AA9D15}" destId="{ABA10CA9-0C10-4243-AF2D-99D9D4095FA3}" srcOrd="1" destOrd="0" presId="urn:microsoft.com/office/officeart/2005/8/layout/hList1"/>
    <dgm:cxn modelId="{D6775249-6624-41D8-9F2A-DD0273458F81}" type="presParOf" srcId="{6812F7D0-D041-4E10-A505-D695D54E7C8B}" destId="{70B9D52A-212D-4D50-B10C-0196EECF780B}" srcOrd="1" destOrd="0" presId="urn:microsoft.com/office/officeart/2005/8/layout/hList1"/>
    <dgm:cxn modelId="{54397DFF-9843-40E7-AEAB-265CD96E0C0C}" type="presParOf" srcId="{6812F7D0-D041-4E10-A505-D695D54E7C8B}" destId="{35558A48-7302-4665-8F54-78807853F6F2}" srcOrd="2" destOrd="0" presId="urn:microsoft.com/office/officeart/2005/8/layout/hList1"/>
    <dgm:cxn modelId="{D3ACDFC3-E15F-4853-8FED-2E6ABB45A76B}" type="presParOf" srcId="{35558A48-7302-4665-8F54-78807853F6F2}" destId="{F6E15FDC-8577-47E1-B4C8-8A14923613CA}" srcOrd="0" destOrd="0" presId="urn:microsoft.com/office/officeart/2005/8/layout/hList1"/>
    <dgm:cxn modelId="{978B5742-70A3-4AE3-BE3B-732C94D4EDFD}" type="presParOf" srcId="{35558A48-7302-4665-8F54-78807853F6F2}" destId="{9FADC9BA-E4AC-4B42-A899-D07AE671F955}" srcOrd="1" destOrd="0" presId="urn:microsoft.com/office/officeart/2005/8/layout/hList1"/>
    <dgm:cxn modelId="{79A0C3A8-8029-435C-BD5C-907DD6C25AED}" type="presParOf" srcId="{6812F7D0-D041-4E10-A505-D695D54E7C8B}" destId="{2EFFF376-073C-433D-89F2-8B25BEF56CF7}" srcOrd="3" destOrd="0" presId="urn:microsoft.com/office/officeart/2005/8/layout/hList1"/>
    <dgm:cxn modelId="{AF6E93CC-2C82-4AB0-84D0-9E03DF51D69C}" type="presParOf" srcId="{6812F7D0-D041-4E10-A505-D695D54E7C8B}" destId="{F41D2416-0E31-47D8-9362-058ABFA62A59}" srcOrd="4" destOrd="0" presId="urn:microsoft.com/office/officeart/2005/8/layout/hList1"/>
    <dgm:cxn modelId="{DD3D3E11-5669-464A-8E5F-409248017116}" type="presParOf" srcId="{F41D2416-0E31-47D8-9362-058ABFA62A59}" destId="{613A40AE-25B9-4891-8CF4-88ABEA71CA1C}" srcOrd="0" destOrd="0" presId="urn:microsoft.com/office/officeart/2005/8/layout/hList1"/>
    <dgm:cxn modelId="{43A895D5-97E7-4FE5-B97A-3D042269F283}" type="presParOf" srcId="{F41D2416-0E31-47D8-9362-058ABFA62A59}" destId="{7E0D78CE-B371-468C-B262-DF02AF41C6A2}" srcOrd="1" destOrd="0" presId="urn:microsoft.com/office/officeart/2005/8/layout/hList1"/>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98C5A7-5F15-4AEC-A91A-77B06954147A}">
      <dsp:nvSpPr>
        <dsp:cNvPr id="0" name=""/>
        <dsp:cNvSpPr/>
      </dsp:nvSpPr>
      <dsp:spPr>
        <a:xfrm>
          <a:off x="2449" y="58995"/>
          <a:ext cx="2388294" cy="324461"/>
        </a:xfrm>
        <a:prstGeom prst="rect">
          <a:avLst/>
        </a:prstGeom>
        <a:solidFill>
          <a:schemeClr val="accent2">
            <a:alpha val="90000"/>
            <a:hueOff val="0"/>
            <a:satOff val="0"/>
            <a:lumOff val="0"/>
            <a:alphaOff val="0"/>
          </a:schemeClr>
        </a:solidFill>
        <a:ln w="15875" cap="flat" cmpd="sng" algn="ctr">
          <a:solidFill>
            <a:schemeClr val="accent2">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36576" rIns="64008" bIns="36576" numCol="1" spcCol="1270" anchor="ctr" anchorCtr="0">
          <a:noAutofit/>
        </a:bodyPr>
        <a:lstStyle/>
        <a:p>
          <a:pPr marL="0" lvl="0" indent="0" algn="ctr" defTabSz="400050">
            <a:lnSpc>
              <a:spcPct val="90000"/>
            </a:lnSpc>
            <a:spcBef>
              <a:spcPct val="0"/>
            </a:spcBef>
            <a:spcAft>
              <a:spcPct val="35000"/>
            </a:spcAft>
            <a:buNone/>
          </a:pPr>
          <a:r>
            <a:rPr lang="es-CO" sz="900" b="1" i="0" kern="1200" dirty="0"/>
            <a:t>En 1970, John </a:t>
          </a:r>
          <a:r>
            <a:rPr lang="es-CO" sz="900" b="1" i="0" kern="1200" dirty="0" err="1"/>
            <a:t>Shoch</a:t>
          </a:r>
          <a:r>
            <a:rPr lang="es-CO" sz="900" b="1" i="0" kern="1200" dirty="0"/>
            <a:t> y Jon </a:t>
          </a:r>
          <a:r>
            <a:rPr lang="es-CO" sz="900" b="1" i="0" kern="1200" dirty="0" err="1"/>
            <a:t>Hupp</a:t>
          </a:r>
          <a:r>
            <a:rPr lang="es-CO" sz="900" b="1" i="0" kern="1200" dirty="0"/>
            <a:t> elaboraron programas autorreplicables</a:t>
          </a:r>
          <a:endParaRPr lang="es-ES" sz="900" kern="1200" dirty="0"/>
        </a:p>
      </dsp:txBody>
      <dsp:txXfrm>
        <a:off x="2449" y="58995"/>
        <a:ext cx="2388294" cy="324461"/>
      </dsp:txXfrm>
    </dsp:sp>
    <dsp:sp modelId="{ABA10CA9-0C10-4243-AF2D-99D9D4095FA3}">
      <dsp:nvSpPr>
        <dsp:cNvPr id="0" name=""/>
        <dsp:cNvSpPr/>
      </dsp:nvSpPr>
      <dsp:spPr>
        <a:xfrm>
          <a:off x="2449" y="383456"/>
          <a:ext cx="2388294" cy="894784"/>
        </a:xfrm>
        <a:prstGeom prst="rect">
          <a:avLst/>
        </a:prstGeom>
        <a:solidFill>
          <a:schemeClr val="accent2">
            <a:alpha val="90000"/>
            <a:tint val="40000"/>
            <a:hueOff val="0"/>
            <a:satOff val="0"/>
            <a:lumOff val="0"/>
            <a:alphaOff val="0"/>
          </a:schemeClr>
        </a:solidFill>
        <a:ln w="15875"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8006" tIns="48006" rIns="64008" bIns="72009" numCol="1" spcCol="1270" anchor="t" anchorCtr="0">
          <a:noAutofit/>
        </a:bodyPr>
        <a:lstStyle/>
        <a:p>
          <a:pPr marL="57150" lvl="1" indent="-57150" algn="l" defTabSz="400050">
            <a:lnSpc>
              <a:spcPct val="90000"/>
            </a:lnSpc>
            <a:spcBef>
              <a:spcPct val="0"/>
            </a:spcBef>
            <a:spcAft>
              <a:spcPct val="15000"/>
            </a:spcAft>
            <a:buChar char="•"/>
          </a:pPr>
          <a:r>
            <a:rPr lang="es-CO" sz="900" b="0" i="0" kern="1200" dirty="0"/>
            <a:t>Estos programas </a:t>
          </a:r>
          <a:r>
            <a:rPr lang="es-CO" sz="900" b="0" i="0" kern="1200" dirty="0" err="1"/>
            <a:t>servian</a:t>
          </a:r>
          <a:r>
            <a:rPr lang="es-CO" sz="900" b="0" i="0" kern="1200" dirty="0"/>
            <a:t> para controlar la salud de las redes informáticas. Días después de su lanzamiento el programa se propago en todas las máquinas y sus múltiples (miles) copias de sí mismo colapsaron la red.</a:t>
          </a:r>
          <a:endParaRPr lang="es-ES" sz="900" kern="1200" dirty="0"/>
        </a:p>
      </dsp:txBody>
      <dsp:txXfrm>
        <a:off x="2449" y="383456"/>
        <a:ext cx="2388294" cy="894784"/>
      </dsp:txXfrm>
    </dsp:sp>
    <dsp:sp modelId="{F6E15FDC-8577-47E1-B4C8-8A14923613CA}">
      <dsp:nvSpPr>
        <dsp:cNvPr id="0" name=""/>
        <dsp:cNvSpPr/>
      </dsp:nvSpPr>
      <dsp:spPr>
        <a:xfrm>
          <a:off x="2725104" y="58995"/>
          <a:ext cx="2388294" cy="324461"/>
        </a:xfrm>
        <a:prstGeom prst="rect">
          <a:avLst/>
        </a:prstGeom>
        <a:solidFill>
          <a:schemeClr val="accent2">
            <a:alpha val="90000"/>
            <a:hueOff val="0"/>
            <a:satOff val="0"/>
            <a:lumOff val="0"/>
            <a:alphaOff val="-20000"/>
          </a:schemeClr>
        </a:solidFill>
        <a:ln w="15875" cap="flat" cmpd="sng" algn="ctr">
          <a:solidFill>
            <a:schemeClr val="accent2">
              <a:alpha val="90000"/>
              <a:hueOff val="0"/>
              <a:satOff val="0"/>
              <a:lumOff val="0"/>
              <a:alphaOff val="-2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36576" rIns="64008" bIns="36576" numCol="1" spcCol="1270" anchor="ctr" anchorCtr="0">
          <a:noAutofit/>
        </a:bodyPr>
        <a:lstStyle/>
        <a:p>
          <a:pPr marL="0" lvl="0" indent="0" algn="ctr" defTabSz="400050">
            <a:lnSpc>
              <a:spcPct val="90000"/>
            </a:lnSpc>
            <a:spcBef>
              <a:spcPct val="0"/>
            </a:spcBef>
            <a:spcAft>
              <a:spcPct val="35000"/>
            </a:spcAft>
            <a:buNone/>
          </a:pPr>
          <a:r>
            <a:rPr lang="es-CO" sz="900" b="1" i="0" kern="1200" dirty="0"/>
            <a:t>En 1972 el primer virus atacó a una maquina IBM serie 360</a:t>
          </a:r>
          <a:endParaRPr lang="es-ES" sz="900" kern="1200" dirty="0"/>
        </a:p>
      </dsp:txBody>
      <dsp:txXfrm>
        <a:off x="2725104" y="58995"/>
        <a:ext cx="2388294" cy="324461"/>
      </dsp:txXfrm>
    </dsp:sp>
    <dsp:sp modelId="{9FADC9BA-E4AC-4B42-A899-D07AE671F955}">
      <dsp:nvSpPr>
        <dsp:cNvPr id="0" name=""/>
        <dsp:cNvSpPr/>
      </dsp:nvSpPr>
      <dsp:spPr>
        <a:xfrm>
          <a:off x="2725104" y="383456"/>
          <a:ext cx="2388294" cy="894784"/>
        </a:xfrm>
        <a:prstGeom prst="rect">
          <a:avLst/>
        </a:prstGeom>
        <a:solidFill>
          <a:schemeClr val="accent2">
            <a:alpha val="90000"/>
            <a:tint val="40000"/>
            <a:hueOff val="0"/>
            <a:satOff val="0"/>
            <a:lumOff val="0"/>
            <a:alphaOff val="0"/>
          </a:schemeClr>
        </a:solidFill>
        <a:ln w="15875"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8006" tIns="48006" rIns="64008" bIns="72009" numCol="1" spcCol="1270" anchor="t" anchorCtr="0">
          <a:noAutofit/>
        </a:bodyPr>
        <a:lstStyle/>
        <a:p>
          <a:pPr marL="57150" lvl="1" indent="-57150" algn="l" defTabSz="400050">
            <a:lnSpc>
              <a:spcPct val="90000"/>
            </a:lnSpc>
            <a:spcBef>
              <a:spcPct val="0"/>
            </a:spcBef>
            <a:spcAft>
              <a:spcPct val="15000"/>
            </a:spcAft>
            <a:buChar char="•"/>
          </a:pPr>
          <a:r>
            <a:rPr lang="es-CO" sz="900" b="0" i="0" kern="1200" dirty="0"/>
            <a:t>Fue llamado </a:t>
          </a:r>
          <a:r>
            <a:rPr lang="es-CO" sz="900" b="0" i="0" kern="1200" dirty="0" err="1"/>
            <a:t>creeper</a:t>
          </a:r>
          <a:r>
            <a:rPr lang="es-CO" sz="900" b="0" i="0" kern="1200" dirty="0"/>
            <a:t>, este programa emitía periódicamente en la pantalla el mensaje:" </a:t>
          </a:r>
          <a:r>
            <a:rPr lang="es-CO" sz="900" b="0" i="0" kern="1200" dirty="0" err="1"/>
            <a:t>i´m</a:t>
          </a:r>
          <a:r>
            <a:rPr lang="es-CO" sz="900" b="0" i="0" kern="1200" dirty="0"/>
            <a:t> </a:t>
          </a:r>
          <a:r>
            <a:rPr lang="es-CO" sz="900" b="0" i="0" kern="1200" dirty="0" err="1"/>
            <a:t>creeper</a:t>
          </a:r>
          <a:r>
            <a:rPr lang="es-CO" sz="900" b="0" i="0" kern="1200" dirty="0"/>
            <a:t>...catch me </a:t>
          </a:r>
          <a:r>
            <a:rPr lang="es-CO" sz="900" b="0" i="0" kern="1200" dirty="0" err="1"/>
            <a:t>if</a:t>
          </a:r>
          <a:r>
            <a:rPr lang="es-CO" sz="900" b="0" i="0" kern="1200" dirty="0"/>
            <a:t> </a:t>
          </a:r>
          <a:r>
            <a:rPr lang="es-CO" sz="900" b="0" i="0" kern="1200" dirty="0" err="1"/>
            <a:t>you</a:t>
          </a:r>
          <a:r>
            <a:rPr lang="es-CO" sz="900" b="0" i="0" kern="1200" dirty="0"/>
            <a:t> can" (soy una enredadera... agárrame si puedes ).Para solucionar este problema se creo el primer programa antivirus llamado </a:t>
          </a:r>
          <a:r>
            <a:rPr lang="es-CO" sz="900" b="0" i="0" kern="1200" dirty="0" err="1"/>
            <a:t>reaper</a:t>
          </a:r>
          <a:endParaRPr lang="es-ES" sz="900" kern="1200" dirty="0"/>
        </a:p>
      </dsp:txBody>
      <dsp:txXfrm>
        <a:off x="2725104" y="383456"/>
        <a:ext cx="2388294" cy="894784"/>
      </dsp:txXfrm>
    </dsp:sp>
    <dsp:sp modelId="{613A40AE-25B9-4891-8CF4-88ABEA71CA1C}">
      <dsp:nvSpPr>
        <dsp:cNvPr id="0" name=""/>
        <dsp:cNvSpPr/>
      </dsp:nvSpPr>
      <dsp:spPr>
        <a:xfrm>
          <a:off x="5447760" y="58995"/>
          <a:ext cx="2388294" cy="324461"/>
        </a:xfrm>
        <a:prstGeom prst="rect">
          <a:avLst/>
        </a:prstGeom>
        <a:solidFill>
          <a:schemeClr val="accent2">
            <a:alpha val="90000"/>
            <a:hueOff val="0"/>
            <a:satOff val="0"/>
            <a:lumOff val="0"/>
            <a:alphaOff val="-40000"/>
          </a:schemeClr>
        </a:solidFill>
        <a:ln w="15875" cap="flat" cmpd="sng" algn="ctr">
          <a:solidFill>
            <a:schemeClr val="accent2">
              <a:alpha val="90000"/>
              <a:hueOff val="0"/>
              <a:satOff val="0"/>
              <a:lumOff val="0"/>
              <a:alphaOff val="-4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36576" rIns="64008" bIns="36576" numCol="1" spcCol="1270" anchor="ctr" anchorCtr="0">
          <a:noAutofit/>
        </a:bodyPr>
        <a:lstStyle/>
        <a:p>
          <a:pPr marL="0" lvl="0" indent="0" algn="ctr" defTabSz="400050">
            <a:lnSpc>
              <a:spcPct val="90000"/>
            </a:lnSpc>
            <a:spcBef>
              <a:spcPct val="0"/>
            </a:spcBef>
            <a:spcAft>
              <a:spcPct val="35000"/>
            </a:spcAft>
            <a:buNone/>
          </a:pPr>
          <a:r>
            <a:rPr lang="es-CO" sz="900" b="1" i="0" kern="1200" dirty="0"/>
            <a:t>En 1982, ELK CLONER</a:t>
          </a:r>
          <a:endParaRPr lang="es-ES" sz="900" kern="1200" dirty="0"/>
        </a:p>
      </dsp:txBody>
      <dsp:txXfrm>
        <a:off x="5447760" y="58995"/>
        <a:ext cx="2388294" cy="324461"/>
      </dsp:txXfrm>
    </dsp:sp>
    <dsp:sp modelId="{7E0D78CE-B371-468C-B262-DF02AF41C6A2}">
      <dsp:nvSpPr>
        <dsp:cNvPr id="0" name=""/>
        <dsp:cNvSpPr/>
      </dsp:nvSpPr>
      <dsp:spPr>
        <a:xfrm>
          <a:off x="5447760" y="383456"/>
          <a:ext cx="2388294" cy="894784"/>
        </a:xfrm>
        <a:prstGeom prst="rect">
          <a:avLst/>
        </a:prstGeom>
        <a:solidFill>
          <a:schemeClr val="accent2">
            <a:alpha val="90000"/>
            <a:tint val="40000"/>
            <a:hueOff val="0"/>
            <a:satOff val="0"/>
            <a:lumOff val="0"/>
            <a:alphaOff val="0"/>
          </a:schemeClr>
        </a:solidFill>
        <a:ln w="15875"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8006" tIns="48006" rIns="64008" bIns="72009" numCol="1" spcCol="1270" anchor="t" anchorCtr="0">
          <a:noAutofit/>
        </a:bodyPr>
        <a:lstStyle/>
        <a:p>
          <a:pPr marL="57150" lvl="1" indent="-57150" algn="l" defTabSz="400050">
            <a:lnSpc>
              <a:spcPct val="90000"/>
            </a:lnSpc>
            <a:spcBef>
              <a:spcPct val="0"/>
            </a:spcBef>
            <a:spcAft>
              <a:spcPct val="15000"/>
            </a:spcAft>
            <a:buChar char="•"/>
          </a:pPr>
          <a:r>
            <a:rPr lang="es-CO" sz="900" b="0" i="0" kern="1200" dirty="0"/>
            <a:t>Es el primer virus conocido que tuvo una expansión real y no como un concepto de laboratorio.  Este se programaba infectando los disquetes del sistema operativo del los computadores Apple II</a:t>
          </a:r>
          <a:endParaRPr lang="es-ES" sz="900" kern="1200" dirty="0"/>
        </a:p>
      </dsp:txBody>
      <dsp:txXfrm>
        <a:off x="5447760" y="383456"/>
        <a:ext cx="2388294" cy="894784"/>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98C5A7-5F15-4AEC-A91A-77B06954147A}">
      <dsp:nvSpPr>
        <dsp:cNvPr id="0" name=""/>
        <dsp:cNvSpPr/>
      </dsp:nvSpPr>
      <dsp:spPr>
        <a:xfrm>
          <a:off x="2449" y="179537"/>
          <a:ext cx="2388294" cy="324461"/>
        </a:xfrm>
        <a:prstGeom prst="rect">
          <a:avLst/>
        </a:prstGeom>
        <a:solidFill>
          <a:schemeClr val="accent2">
            <a:alpha val="90000"/>
            <a:hueOff val="0"/>
            <a:satOff val="0"/>
            <a:lumOff val="0"/>
            <a:alphaOff val="0"/>
          </a:schemeClr>
        </a:solidFill>
        <a:ln w="15875" cap="flat" cmpd="sng" algn="ctr">
          <a:solidFill>
            <a:schemeClr val="accent2">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36576" rIns="64008" bIns="36576" numCol="1" spcCol="1270" anchor="ctr" anchorCtr="0">
          <a:noAutofit/>
        </a:bodyPr>
        <a:lstStyle/>
        <a:p>
          <a:pPr marL="0" lvl="0" indent="0" algn="ctr" defTabSz="400050">
            <a:lnSpc>
              <a:spcPct val="90000"/>
            </a:lnSpc>
            <a:spcBef>
              <a:spcPct val="0"/>
            </a:spcBef>
            <a:spcAft>
              <a:spcPct val="35000"/>
            </a:spcAft>
            <a:buNone/>
          </a:pPr>
          <a:r>
            <a:rPr lang="es-CO" sz="900" b="1" i="0" kern="1200" dirty="0"/>
            <a:t>2017, </a:t>
          </a:r>
          <a:r>
            <a:rPr lang="es-ES" sz="900" b="1" i="0" kern="1200" dirty="0"/>
            <a:t>Filtración </a:t>
          </a:r>
          <a:r>
            <a:rPr lang="es-ES" sz="900" b="1" i="0" kern="1200" dirty="0" err="1"/>
            <a:t>Vault</a:t>
          </a:r>
          <a:r>
            <a:rPr lang="es-ES" sz="900" b="1" i="0" kern="1200" dirty="0"/>
            <a:t> 7 de </a:t>
          </a:r>
          <a:r>
            <a:rPr lang="es-ES" sz="900" b="1" i="0" kern="1200" dirty="0" err="1"/>
            <a:t>Wikileaks</a:t>
          </a:r>
          <a:endParaRPr lang="es-ES" sz="900" kern="1200" dirty="0"/>
        </a:p>
      </dsp:txBody>
      <dsp:txXfrm>
        <a:off x="2449" y="179537"/>
        <a:ext cx="2388294" cy="324461"/>
      </dsp:txXfrm>
    </dsp:sp>
    <dsp:sp modelId="{ABA10CA9-0C10-4243-AF2D-99D9D4095FA3}">
      <dsp:nvSpPr>
        <dsp:cNvPr id="0" name=""/>
        <dsp:cNvSpPr/>
      </dsp:nvSpPr>
      <dsp:spPr>
        <a:xfrm>
          <a:off x="2449" y="503998"/>
          <a:ext cx="2388294" cy="2047426"/>
        </a:xfrm>
        <a:prstGeom prst="rect">
          <a:avLst/>
        </a:prstGeom>
        <a:solidFill>
          <a:schemeClr val="accent2">
            <a:alpha val="90000"/>
            <a:tint val="40000"/>
            <a:hueOff val="0"/>
            <a:satOff val="0"/>
            <a:lumOff val="0"/>
            <a:alphaOff val="0"/>
          </a:schemeClr>
        </a:solidFill>
        <a:ln w="15875"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8006" tIns="48006" rIns="64008" bIns="72009" numCol="1" spcCol="1270" anchor="t" anchorCtr="0">
          <a:noAutofit/>
        </a:bodyPr>
        <a:lstStyle/>
        <a:p>
          <a:pPr marL="57150" lvl="1" indent="-57150" algn="l" defTabSz="400050">
            <a:lnSpc>
              <a:spcPct val="90000"/>
            </a:lnSpc>
            <a:spcBef>
              <a:spcPct val="0"/>
            </a:spcBef>
            <a:spcAft>
              <a:spcPct val="15000"/>
            </a:spcAft>
            <a:buChar char="•"/>
          </a:pPr>
          <a:r>
            <a:rPr lang="es-CO" sz="900" b="0" i="0" kern="1200" dirty="0"/>
            <a:t>El 7 de marzo, WikiLeaks publicó un archivo de datos con 8.761 documentos presuntamente robados a la CIA que contenían una extensa documentación sobre operaciones de espionaje y herramientas de hacking. Las revelaciones incluían vulnerabilidades de iOS, errores de Windows y la posibilidad de convertir Smart </a:t>
          </a:r>
          <a:r>
            <a:rPr lang="es-CO" sz="900" b="0" i="0" kern="1200" dirty="0" err="1"/>
            <a:t>Tvs</a:t>
          </a:r>
          <a:r>
            <a:rPr lang="es-CO" sz="900" b="0" i="0" kern="1200" dirty="0"/>
            <a:t> en dispositivos de vigilancia.</a:t>
          </a:r>
          <a:endParaRPr lang="es-ES" sz="900" kern="1200" dirty="0"/>
        </a:p>
      </dsp:txBody>
      <dsp:txXfrm>
        <a:off x="2449" y="503998"/>
        <a:ext cx="2388294" cy="2047426"/>
      </dsp:txXfrm>
    </dsp:sp>
    <dsp:sp modelId="{F6E15FDC-8577-47E1-B4C8-8A14923613CA}">
      <dsp:nvSpPr>
        <dsp:cNvPr id="0" name=""/>
        <dsp:cNvSpPr/>
      </dsp:nvSpPr>
      <dsp:spPr>
        <a:xfrm>
          <a:off x="2725104" y="179537"/>
          <a:ext cx="2388294" cy="324461"/>
        </a:xfrm>
        <a:prstGeom prst="rect">
          <a:avLst/>
        </a:prstGeom>
        <a:solidFill>
          <a:schemeClr val="accent2">
            <a:alpha val="90000"/>
            <a:hueOff val="0"/>
            <a:satOff val="0"/>
            <a:lumOff val="0"/>
            <a:alphaOff val="-20000"/>
          </a:schemeClr>
        </a:solidFill>
        <a:ln w="15875" cap="flat" cmpd="sng" algn="ctr">
          <a:solidFill>
            <a:schemeClr val="accent2">
              <a:alpha val="90000"/>
              <a:hueOff val="0"/>
              <a:satOff val="0"/>
              <a:lumOff val="0"/>
              <a:alphaOff val="-2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36576" rIns="64008" bIns="36576" numCol="1" spcCol="1270" anchor="ctr" anchorCtr="0">
          <a:noAutofit/>
        </a:bodyPr>
        <a:lstStyle/>
        <a:p>
          <a:pPr marL="0" lvl="0" indent="0" algn="ctr" defTabSz="400050">
            <a:lnSpc>
              <a:spcPct val="90000"/>
            </a:lnSpc>
            <a:spcBef>
              <a:spcPct val="0"/>
            </a:spcBef>
            <a:spcAft>
              <a:spcPct val="35000"/>
            </a:spcAft>
            <a:buNone/>
          </a:pPr>
          <a:r>
            <a:rPr lang="es-CO" sz="900" b="1" i="0" kern="1200" dirty="0"/>
            <a:t>2017, Hackeo de la campaña de Emmanuel Macron</a:t>
          </a:r>
          <a:endParaRPr lang="es-ES" sz="900" kern="1200" dirty="0"/>
        </a:p>
      </dsp:txBody>
      <dsp:txXfrm>
        <a:off x="2725104" y="179537"/>
        <a:ext cx="2388294" cy="324461"/>
      </dsp:txXfrm>
    </dsp:sp>
    <dsp:sp modelId="{9FADC9BA-E4AC-4B42-A899-D07AE671F955}">
      <dsp:nvSpPr>
        <dsp:cNvPr id="0" name=""/>
        <dsp:cNvSpPr/>
      </dsp:nvSpPr>
      <dsp:spPr>
        <a:xfrm>
          <a:off x="2725104" y="503998"/>
          <a:ext cx="2388294" cy="2047426"/>
        </a:xfrm>
        <a:prstGeom prst="rect">
          <a:avLst/>
        </a:prstGeom>
        <a:solidFill>
          <a:schemeClr val="accent2">
            <a:alpha val="90000"/>
            <a:tint val="40000"/>
            <a:hueOff val="0"/>
            <a:satOff val="0"/>
            <a:lumOff val="0"/>
            <a:alphaOff val="0"/>
          </a:schemeClr>
        </a:solidFill>
        <a:ln w="15875"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8006" tIns="48006" rIns="64008" bIns="72009" numCol="1" spcCol="1270" anchor="t" anchorCtr="0">
          <a:noAutofit/>
        </a:bodyPr>
        <a:lstStyle/>
        <a:p>
          <a:pPr marL="57150" lvl="1" indent="-57150" algn="l" defTabSz="400050">
            <a:lnSpc>
              <a:spcPct val="90000"/>
            </a:lnSpc>
            <a:spcBef>
              <a:spcPct val="0"/>
            </a:spcBef>
            <a:spcAft>
              <a:spcPct val="15000"/>
            </a:spcAft>
            <a:buChar char="•"/>
          </a:pPr>
          <a:r>
            <a:rPr lang="es-CO" sz="900" b="0" i="0" kern="1200" dirty="0"/>
            <a:t>Dos días antes de la segunda vuelta presidencial de Francia en mayo, piratas informáticos hicieron público un botín de 9 GB de correos electrónicos filtrados del partido del entonces candidato a la presidencia de Francia Emmanuel Macron.</a:t>
          </a:r>
          <a:endParaRPr lang="es-ES" sz="900" kern="1200" dirty="0"/>
        </a:p>
        <a:p>
          <a:pPr marL="57150" lvl="1" indent="-57150" algn="l" defTabSz="400050">
            <a:lnSpc>
              <a:spcPct val="90000"/>
            </a:lnSpc>
            <a:spcBef>
              <a:spcPct val="0"/>
            </a:spcBef>
            <a:spcAft>
              <a:spcPct val="15000"/>
            </a:spcAft>
            <a:buChar char="•"/>
          </a:pPr>
          <a:r>
            <a:rPr lang="es-CO" sz="900" b="0" i="0" kern="1200" dirty="0"/>
            <a:t>La filtración parecía orquestada para dar a Macron la menor capacidad de respuesta posible y repetir el esquema del ciberataque contra la campaña de Hillary Clinton en las elecciones norteamericanas, aunque en el caso francés no tuvo el mismo impacto. Los investigadores hallaron pruebas de que el grupo de hackers vinculado al gobierno ruso Fancy Bear estaba detrás de la maniobra.</a:t>
          </a:r>
        </a:p>
      </dsp:txBody>
      <dsp:txXfrm>
        <a:off x="2725104" y="503998"/>
        <a:ext cx="2388294" cy="2047426"/>
      </dsp:txXfrm>
    </dsp:sp>
    <dsp:sp modelId="{613A40AE-25B9-4891-8CF4-88ABEA71CA1C}">
      <dsp:nvSpPr>
        <dsp:cNvPr id="0" name=""/>
        <dsp:cNvSpPr/>
      </dsp:nvSpPr>
      <dsp:spPr>
        <a:xfrm>
          <a:off x="5447760" y="179537"/>
          <a:ext cx="2388294" cy="324461"/>
        </a:xfrm>
        <a:prstGeom prst="rect">
          <a:avLst/>
        </a:prstGeom>
        <a:solidFill>
          <a:schemeClr val="accent2">
            <a:alpha val="90000"/>
            <a:hueOff val="0"/>
            <a:satOff val="0"/>
            <a:lumOff val="0"/>
            <a:alphaOff val="-40000"/>
          </a:schemeClr>
        </a:solidFill>
        <a:ln w="15875" cap="flat" cmpd="sng" algn="ctr">
          <a:solidFill>
            <a:schemeClr val="accent2">
              <a:alpha val="90000"/>
              <a:hueOff val="0"/>
              <a:satOff val="0"/>
              <a:lumOff val="0"/>
              <a:alphaOff val="-4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40640" rIns="71120" bIns="40640" numCol="1" spcCol="1270" anchor="ctr" anchorCtr="0">
          <a:noAutofit/>
        </a:bodyPr>
        <a:lstStyle/>
        <a:p>
          <a:pPr marL="0" lvl="0" indent="0" algn="ctr" defTabSz="444500">
            <a:lnSpc>
              <a:spcPct val="90000"/>
            </a:lnSpc>
            <a:spcBef>
              <a:spcPct val="0"/>
            </a:spcBef>
            <a:spcAft>
              <a:spcPct val="35000"/>
            </a:spcAft>
            <a:buNone/>
          </a:pPr>
          <a:r>
            <a:rPr lang="es-ES" sz="1000" b="1" i="0" kern="1200" dirty="0">
              <a:solidFill>
                <a:prstClr val="white"/>
              </a:solidFill>
              <a:latin typeface="Calibri" panose="020F0502020204030204"/>
              <a:ea typeface="+mn-ea"/>
              <a:cs typeface="+mn-cs"/>
            </a:rPr>
            <a:t>2018 en adelante… se espera..</a:t>
          </a:r>
        </a:p>
      </dsp:txBody>
      <dsp:txXfrm>
        <a:off x="5447760" y="179537"/>
        <a:ext cx="2388294" cy="324461"/>
      </dsp:txXfrm>
    </dsp:sp>
    <dsp:sp modelId="{7E0D78CE-B371-468C-B262-DF02AF41C6A2}">
      <dsp:nvSpPr>
        <dsp:cNvPr id="0" name=""/>
        <dsp:cNvSpPr/>
      </dsp:nvSpPr>
      <dsp:spPr>
        <a:xfrm>
          <a:off x="5447760" y="503998"/>
          <a:ext cx="2388294" cy="2047426"/>
        </a:xfrm>
        <a:prstGeom prst="rect">
          <a:avLst/>
        </a:prstGeom>
        <a:solidFill>
          <a:schemeClr val="accent2">
            <a:alpha val="90000"/>
            <a:tint val="40000"/>
            <a:hueOff val="0"/>
            <a:satOff val="0"/>
            <a:lumOff val="0"/>
            <a:alphaOff val="0"/>
          </a:schemeClr>
        </a:solidFill>
        <a:ln w="15875"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71120" bIns="80010" numCol="1" spcCol="1270" anchor="t" anchorCtr="0">
          <a:noAutofit/>
        </a:bodyPr>
        <a:lstStyle/>
        <a:p>
          <a:pPr marL="57150" lvl="1" indent="-57150" algn="l" defTabSz="444500">
            <a:lnSpc>
              <a:spcPct val="90000"/>
            </a:lnSpc>
            <a:spcBef>
              <a:spcPct val="0"/>
            </a:spcBef>
            <a:spcAft>
              <a:spcPct val="15000"/>
            </a:spcAft>
            <a:buChar char="•"/>
          </a:pPr>
          <a:r>
            <a:rPr lang="es-CO" sz="1000" b="0" i="0" kern="1200" dirty="0"/>
            <a:t>Filtraciones de datos cada vez mayores</a:t>
          </a:r>
          <a:endParaRPr lang="es-ES" sz="1000" b="0" kern="1200" dirty="0"/>
        </a:p>
        <a:p>
          <a:pPr marL="57150" lvl="1" indent="-57150" algn="l" defTabSz="444500">
            <a:lnSpc>
              <a:spcPct val="90000"/>
            </a:lnSpc>
            <a:spcBef>
              <a:spcPct val="0"/>
            </a:spcBef>
            <a:spcAft>
              <a:spcPct val="15000"/>
            </a:spcAft>
            <a:buChar char="•"/>
          </a:pPr>
          <a:r>
            <a:rPr lang="es-ES" sz="1000" b="0" i="0" kern="1200" dirty="0" err="1"/>
            <a:t>Ransomware</a:t>
          </a:r>
          <a:r>
            <a:rPr lang="es-ES" sz="1000" b="0" i="0" kern="1200" dirty="0"/>
            <a:t> en la nube</a:t>
          </a:r>
          <a:endParaRPr lang="es-ES" sz="1000" b="0" kern="1200" dirty="0"/>
        </a:p>
        <a:p>
          <a:pPr marL="57150" lvl="1" indent="-57150" algn="l" defTabSz="444500">
            <a:lnSpc>
              <a:spcPct val="90000"/>
            </a:lnSpc>
            <a:spcBef>
              <a:spcPct val="0"/>
            </a:spcBef>
            <a:spcAft>
              <a:spcPct val="15000"/>
            </a:spcAft>
            <a:buChar char="•"/>
          </a:pPr>
          <a:r>
            <a:rPr lang="es-CO" sz="1000" b="0" i="0" kern="1200" dirty="0"/>
            <a:t>La inteligencia artificial se convierte en arma (modelos de aprendizaje automático, redes neuronales y otras tecnologías de IA)</a:t>
          </a:r>
          <a:endParaRPr lang="es-ES" sz="1000" b="0" kern="1200" dirty="0"/>
        </a:p>
        <a:p>
          <a:pPr marL="57150" lvl="1" indent="-57150" algn="l" defTabSz="444500">
            <a:lnSpc>
              <a:spcPct val="90000"/>
            </a:lnSpc>
            <a:spcBef>
              <a:spcPct val="0"/>
            </a:spcBef>
            <a:spcAft>
              <a:spcPct val="15000"/>
            </a:spcAft>
            <a:buChar char="•"/>
          </a:pPr>
          <a:r>
            <a:rPr lang="es-ES" sz="1000" b="0" i="0" kern="1200" dirty="0"/>
            <a:t>Ataques </a:t>
          </a:r>
          <a:r>
            <a:rPr lang="es-ES" sz="1000" b="0" i="1" kern="1200" dirty="0" err="1"/>
            <a:t>ciberfísicos</a:t>
          </a:r>
          <a:r>
            <a:rPr lang="es-ES" sz="1000" b="0" i="1" kern="1200" dirty="0"/>
            <a:t> (</a:t>
          </a:r>
          <a:r>
            <a:rPr lang="es-CO" sz="1000" b="0" i="0" kern="1200" dirty="0"/>
            <a:t>ciberataques dirigidos a las redes eléctricas, los sistemas de transporte y otras partes de la infraestructura básica de los países)</a:t>
          </a:r>
          <a:endParaRPr lang="es-ES" sz="1000" b="0" kern="1200" dirty="0"/>
        </a:p>
        <a:p>
          <a:pPr marL="57150" lvl="1" indent="-57150" algn="l" defTabSz="444500">
            <a:lnSpc>
              <a:spcPct val="90000"/>
            </a:lnSpc>
            <a:spcBef>
              <a:spcPct val="0"/>
            </a:spcBef>
            <a:spcAft>
              <a:spcPct val="15000"/>
            </a:spcAft>
            <a:buChar char="•"/>
          </a:pPr>
          <a:r>
            <a:rPr lang="es-CO" sz="1000" b="0" i="0" kern="1200" dirty="0"/>
            <a:t>Los ciberataques protagonizan las elecciones </a:t>
          </a:r>
          <a:endParaRPr lang="es-ES" sz="1000" b="0" kern="1200" dirty="0"/>
        </a:p>
      </dsp:txBody>
      <dsp:txXfrm>
        <a:off x="5447760" y="503998"/>
        <a:ext cx="2388294" cy="2047426"/>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98C5A7-5F15-4AEC-A91A-77B06954147A}">
      <dsp:nvSpPr>
        <dsp:cNvPr id="0" name=""/>
        <dsp:cNvSpPr/>
      </dsp:nvSpPr>
      <dsp:spPr>
        <a:xfrm>
          <a:off x="2449" y="29033"/>
          <a:ext cx="2388294" cy="288000"/>
        </a:xfrm>
        <a:prstGeom prst="rect">
          <a:avLst/>
        </a:prstGeom>
        <a:solidFill>
          <a:schemeClr val="accent2">
            <a:alpha val="90000"/>
            <a:hueOff val="0"/>
            <a:satOff val="0"/>
            <a:lumOff val="0"/>
            <a:alphaOff val="0"/>
          </a:schemeClr>
        </a:solidFill>
        <a:ln w="15875" cap="flat" cmpd="sng" algn="ctr">
          <a:solidFill>
            <a:schemeClr val="accent2">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40640" rIns="71120" bIns="40640" numCol="1" spcCol="1270" anchor="ctr" anchorCtr="0">
          <a:noAutofit/>
        </a:bodyPr>
        <a:lstStyle/>
        <a:p>
          <a:pPr marL="0" lvl="0" indent="0" algn="ctr" defTabSz="444500">
            <a:lnSpc>
              <a:spcPct val="90000"/>
            </a:lnSpc>
            <a:spcBef>
              <a:spcPct val="0"/>
            </a:spcBef>
            <a:spcAft>
              <a:spcPct val="35000"/>
            </a:spcAft>
            <a:buNone/>
          </a:pPr>
          <a:r>
            <a:rPr lang="es-ES" sz="1000" b="1" kern="1200" dirty="0"/>
            <a:t>2016, </a:t>
          </a:r>
          <a:r>
            <a:rPr lang="es-ES" sz="1000" b="1" i="0" kern="1200" dirty="0"/>
            <a:t>Filtraciones de Shadow </a:t>
          </a:r>
          <a:r>
            <a:rPr lang="es-ES" sz="1000" b="1" i="0" kern="1200" dirty="0" err="1"/>
            <a:t>Brokers</a:t>
          </a:r>
          <a:endParaRPr lang="es-ES" sz="1000" b="1" kern="1200" dirty="0"/>
        </a:p>
      </dsp:txBody>
      <dsp:txXfrm>
        <a:off x="2449" y="29033"/>
        <a:ext cx="2388294" cy="288000"/>
      </dsp:txXfrm>
    </dsp:sp>
    <dsp:sp modelId="{ABA10CA9-0C10-4243-AF2D-99D9D4095FA3}">
      <dsp:nvSpPr>
        <dsp:cNvPr id="0" name=""/>
        <dsp:cNvSpPr/>
      </dsp:nvSpPr>
      <dsp:spPr>
        <a:xfrm>
          <a:off x="2449" y="317033"/>
          <a:ext cx="2388294" cy="1696753"/>
        </a:xfrm>
        <a:prstGeom prst="rect">
          <a:avLst/>
        </a:prstGeom>
        <a:solidFill>
          <a:schemeClr val="accent2">
            <a:alpha val="90000"/>
            <a:tint val="40000"/>
            <a:hueOff val="0"/>
            <a:satOff val="0"/>
            <a:lumOff val="0"/>
            <a:alphaOff val="0"/>
          </a:schemeClr>
        </a:solidFill>
        <a:ln w="15875"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71120" bIns="80010" numCol="1" spcCol="1270" anchor="t" anchorCtr="0">
          <a:noAutofit/>
        </a:bodyPr>
        <a:lstStyle/>
        <a:p>
          <a:pPr marL="57150" lvl="1" indent="-57150" algn="l" defTabSz="444500">
            <a:lnSpc>
              <a:spcPct val="90000"/>
            </a:lnSpc>
            <a:spcBef>
              <a:spcPct val="0"/>
            </a:spcBef>
            <a:spcAft>
              <a:spcPct val="15000"/>
            </a:spcAft>
            <a:buChar char="•"/>
          </a:pPr>
          <a:r>
            <a:rPr lang="es-CO" sz="1000" b="0" i="0" kern="1200" dirty="0"/>
            <a:t>El misterioso grupo de hackers conocido como Shadow </a:t>
          </a:r>
          <a:r>
            <a:rPr lang="es-CO" sz="1000" b="0" i="0" kern="1200" dirty="0" err="1"/>
            <a:t>Brokers</a:t>
          </a:r>
          <a:r>
            <a:rPr lang="es-CO" sz="1000" b="0" i="0" kern="1200" dirty="0"/>
            <a:t> hizo su primera aparición en agosto de 2016, afirmando haber accedido a herramientas de espionaje de la operación </a:t>
          </a:r>
          <a:r>
            <a:rPr lang="es-CO" sz="1000" b="0" i="0" kern="1200" dirty="0" err="1"/>
            <a:t>Equation</a:t>
          </a:r>
          <a:r>
            <a:rPr lang="es-CO" sz="1000" b="0" i="0" kern="1200" dirty="0"/>
            <a:t> </a:t>
          </a:r>
          <a:r>
            <a:rPr lang="es-CO" sz="1000" b="0" i="0" kern="1200" dirty="0" err="1"/>
            <a:t>Group</a:t>
          </a:r>
          <a:r>
            <a:rPr lang="es-CO" sz="1000" b="0" i="0" kern="1200" dirty="0"/>
            <a:t>, vinculada a la NSA (Agencia Nacional de Seguridad). Poco después ofrecieron dicha información en subasta. </a:t>
          </a:r>
          <a:endParaRPr lang="es-ES" sz="1000" kern="1200" dirty="0"/>
        </a:p>
      </dsp:txBody>
      <dsp:txXfrm>
        <a:off x="2449" y="317033"/>
        <a:ext cx="2388294" cy="1696753"/>
      </dsp:txXfrm>
    </dsp:sp>
    <dsp:sp modelId="{F6E15FDC-8577-47E1-B4C8-8A14923613CA}">
      <dsp:nvSpPr>
        <dsp:cNvPr id="0" name=""/>
        <dsp:cNvSpPr/>
      </dsp:nvSpPr>
      <dsp:spPr>
        <a:xfrm>
          <a:off x="2725104" y="29033"/>
          <a:ext cx="2388294" cy="288000"/>
        </a:xfrm>
        <a:prstGeom prst="rect">
          <a:avLst/>
        </a:prstGeom>
        <a:solidFill>
          <a:schemeClr val="accent2">
            <a:alpha val="90000"/>
            <a:hueOff val="0"/>
            <a:satOff val="0"/>
            <a:lumOff val="0"/>
            <a:alphaOff val="-20000"/>
          </a:schemeClr>
        </a:solidFill>
        <a:ln w="15875" cap="flat" cmpd="sng" algn="ctr">
          <a:solidFill>
            <a:schemeClr val="accent2">
              <a:alpha val="90000"/>
              <a:hueOff val="0"/>
              <a:satOff val="0"/>
              <a:lumOff val="0"/>
              <a:alphaOff val="-2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40640" rIns="71120" bIns="40640" numCol="1" spcCol="1270" anchor="ctr" anchorCtr="0">
          <a:noAutofit/>
        </a:bodyPr>
        <a:lstStyle/>
        <a:p>
          <a:pPr marL="0" lvl="0" indent="0" algn="ctr" defTabSz="444500">
            <a:lnSpc>
              <a:spcPct val="90000"/>
            </a:lnSpc>
            <a:spcBef>
              <a:spcPct val="0"/>
            </a:spcBef>
            <a:spcAft>
              <a:spcPct val="35000"/>
            </a:spcAft>
            <a:buNone/>
          </a:pPr>
          <a:r>
            <a:rPr lang="es-CO" sz="1000" b="1" i="0" kern="1200" dirty="0"/>
            <a:t>2017, </a:t>
          </a:r>
          <a:r>
            <a:rPr lang="es-ES" sz="1000" b="1" i="0" kern="1200" dirty="0"/>
            <a:t>WannaCry</a:t>
          </a:r>
          <a:endParaRPr lang="es-ES" sz="1000" kern="1200" dirty="0"/>
        </a:p>
      </dsp:txBody>
      <dsp:txXfrm>
        <a:off x="2725104" y="29033"/>
        <a:ext cx="2388294" cy="288000"/>
      </dsp:txXfrm>
    </dsp:sp>
    <dsp:sp modelId="{9FADC9BA-E4AC-4B42-A899-D07AE671F955}">
      <dsp:nvSpPr>
        <dsp:cNvPr id="0" name=""/>
        <dsp:cNvSpPr/>
      </dsp:nvSpPr>
      <dsp:spPr>
        <a:xfrm>
          <a:off x="2725104" y="317033"/>
          <a:ext cx="2388294" cy="1696753"/>
        </a:xfrm>
        <a:prstGeom prst="rect">
          <a:avLst/>
        </a:prstGeom>
        <a:solidFill>
          <a:schemeClr val="accent2">
            <a:alpha val="90000"/>
            <a:tint val="40000"/>
            <a:hueOff val="0"/>
            <a:satOff val="0"/>
            <a:lumOff val="0"/>
            <a:alphaOff val="0"/>
          </a:schemeClr>
        </a:solidFill>
        <a:ln w="15875"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71120" bIns="80010" numCol="1" spcCol="1270" anchor="t" anchorCtr="0">
          <a:noAutofit/>
        </a:bodyPr>
        <a:lstStyle/>
        <a:p>
          <a:pPr marL="57150" lvl="1" indent="-57150" algn="l" defTabSz="444500">
            <a:lnSpc>
              <a:spcPct val="90000"/>
            </a:lnSpc>
            <a:spcBef>
              <a:spcPct val="0"/>
            </a:spcBef>
            <a:spcAft>
              <a:spcPct val="15000"/>
            </a:spcAft>
            <a:buChar char="•"/>
          </a:pPr>
          <a:r>
            <a:rPr lang="es-CO" sz="1000" b="0" i="0" kern="1200" dirty="0"/>
            <a:t>El 12 de mayo un ataque masivo de </a:t>
          </a:r>
          <a:r>
            <a:rPr lang="es-CO" sz="1000" b="0" i="0" kern="1200" dirty="0" err="1"/>
            <a:t>ransomware</a:t>
          </a:r>
          <a:r>
            <a:rPr lang="es-CO" sz="1000" b="0" i="0" kern="1200" dirty="0"/>
            <a:t> llamado WannaCry afectó a empresas y particulares de todo el mundo, incluyendo grandes corporaciones y organismos públicos. El ataque golpeó seriamente al Servicio de Salud Británico, a la multinacional francesa Renault, al sistema bancario ruso y al grupo de mensajería estadounidense FedEx, así como al servicio de ferrocarriles alemán y a universidades en Grecia e Italia.</a:t>
          </a:r>
          <a:endParaRPr lang="es-ES" sz="1000" kern="1200" dirty="0"/>
        </a:p>
      </dsp:txBody>
      <dsp:txXfrm>
        <a:off x="2725104" y="317033"/>
        <a:ext cx="2388294" cy="1696753"/>
      </dsp:txXfrm>
    </dsp:sp>
    <dsp:sp modelId="{613A40AE-25B9-4891-8CF4-88ABEA71CA1C}">
      <dsp:nvSpPr>
        <dsp:cNvPr id="0" name=""/>
        <dsp:cNvSpPr/>
      </dsp:nvSpPr>
      <dsp:spPr>
        <a:xfrm>
          <a:off x="5447760" y="29033"/>
          <a:ext cx="2388294" cy="288000"/>
        </a:xfrm>
        <a:prstGeom prst="rect">
          <a:avLst/>
        </a:prstGeom>
        <a:solidFill>
          <a:schemeClr val="accent2">
            <a:alpha val="90000"/>
            <a:hueOff val="0"/>
            <a:satOff val="0"/>
            <a:lumOff val="0"/>
            <a:alphaOff val="-40000"/>
          </a:schemeClr>
        </a:solidFill>
        <a:ln w="15875" cap="flat" cmpd="sng" algn="ctr">
          <a:solidFill>
            <a:schemeClr val="accent2">
              <a:alpha val="90000"/>
              <a:hueOff val="0"/>
              <a:satOff val="0"/>
              <a:lumOff val="0"/>
              <a:alphaOff val="-4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40640" rIns="71120" bIns="40640" numCol="1" spcCol="1270" anchor="ctr" anchorCtr="0">
          <a:noAutofit/>
        </a:bodyPr>
        <a:lstStyle/>
        <a:p>
          <a:pPr marL="0" lvl="0" indent="0" algn="ctr" defTabSz="444500">
            <a:lnSpc>
              <a:spcPct val="90000"/>
            </a:lnSpc>
            <a:spcBef>
              <a:spcPct val="0"/>
            </a:spcBef>
            <a:spcAft>
              <a:spcPct val="35000"/>
            </a:spcAft>
            <a:buNone/>
          </a:pPr>
          <a:r>
            <a:rPr lang="es-CO" sz="1000" b="1" i="0" kern="1200" dirty="0"/>
            <a:t>2017, </a:t>
          </a:r>
          <a:r>
            <a:rPr lang="es-ES" sz="1000" b="1" i="0" kern="1200" dirty="0" err="1"/>
            <a:t>Petya</a:t>
          </a:r>
          <a:endParaRPr lang="es-ES" sz="1000" kern="1200" dirty="0"/>
        </a:p>
      </dsp:txBody>
      <dsp:txXfrm>
        <a:off x="5447760" y="29033"/>
        <a:ext cx="2388294" cy="288000"/>
      </dsp:txXfrm>
    </dsp:sp>
    <dsp:sp modelId="{7E0D78CE-B371-468C-B262-DF02AF41C6A2}">
      <dsp:nvSpPr>
        <dsp:cNvPr id="0" name=""/>
        <dsp:cNvSpPr/>
      </dsp:nvSpPr>
      <dsp:spPr>
        <a:xfrm>
          <a:off x="5447760" y="317033"/>
          <a:ext cx="2388294" cy="1696753"/>
        </a:xfrm>
        <a:prstGeom prst="rect">
          <a:avLst/>
        </a:prstGeom>
        <a:solidFill>
          <a:schemeClr val="accent2">
            <a:alpha val="90000"/>
            <a:tint val="40000"/>
            <a:hueOff val="0"/>
            <a:satOff val="0"/>
            <a:lumOff val="0"/>
            <a:alphaOff val="0"/>
          </a:schemeClr>
        </a:solidFill>
        <a:ln w="15875"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71120" bIns="80010" numCol="1" spcCol="1270" anchor="t" anchorCtr="0">
          <a:noAutofit/>
        </a:bodyPr>
        <a:lstStyle/>
        <a:p>
          <a:pPr marL="57150" lvl="1" indent="-57150" algn="l" defTabSz="444500">
            <a:lnSpc>
              <a:spcPct val="90000"/>
            </a:lnSpc>
            <a:spcBef>
              <a:spcPct val="0"/>
            </a:spcBef>
            <a:spcAft>
              <a:spcPct val="15000"/>
            </a:spcAft>
            <a:buChar char="•"/>
          </a:pPr>
          <a:r>
            <a:rPr lang="es-CO" sz="1000" b="0" i="0" kern="1200" dirty="0"/>
            <a:t>Aproximadamente un mes después de WannaCry, otra ola de ataques de </a:t>
          </a:r>
          <a:r>
            <a:rPr lang="es-CO" sz="1000" b="0" i="0" kern="1200" dirty="0" err="1"/>
            <a:t>ransomware</a:t>
          </a:r>
          <a:r>
            <a:rPr lang="es-CO" sz="1000" b="0" i="0" kern="1200" dirty="0"/>
            <a:t> aprovechó las vulnerabilidades de Windows expuestas por Shadow </a:t>
          </a:r>
          <a:r>
            <a:rPr lang="es-CO" sz="1000" b="0" i="0" kern="1200" dirty="0" err="1"/>
            <a:t>Brokers</a:t>
          </a:r>
          <a:r>
            <a:rPr lang="es-CO" sz="1000" b="0" i="0" kern="1200" dirty="0"/>
            <a:t> y alcanzó objetivos de todo el mundo. Este malware, conocido como </a:t>
          </a:r>
          <a:r>
            <a:rPr lang="es-CO" sz="1000" b="0" i="0" kern="1200" dirty="0" err="1"/>
            <a:t>Petya</a:t>
          </a:r>
          <a:r>
            <a:rPr lang="es-CO" sz="1000" b="0" i="0" kern="1200" dirty="0"/>
            <a:t>, </a:t>
          </a:r>
          <a:r>
            <a:rPr lang="es-CO" sz="1000" b="0" i="0" kern="1200" dirty="0" err="1"/>
            <a:t>NotPetya</a:t>
          </a:r>
          <a:r>
            <a:rPr lang="es-CO" sz="1000" b="0" i="0" kern="1200" dirty="0"/>
            <a:t> y otros nombres similares, era más avanzado que WannaCry pero aún tenía varios defectos, como un sistema de pago ineficaz.</a:t>
          </a:r>
          <a:endParaRPr lang="es-ES" sz="1000" kern="1200" dirty="0"/>
        </a:p>
      </dsp:txBody>
      <dsp:txXfrm>
        <a:off x="5447760" y="317033"/>
        <a:ext cx="2388294" cy="169675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98C5A7-5F15-4AEC-A91A-77B06954147A}">
      <dsp:nvSpPr>
        <dsp:cNvPr id="0" name=""/>
        <dsp:cNvSpPr/>
      </dsp:nvSpPr>
      <dsp:spPr>
        <a:xfrm>
          <a:off x="2449" y="68319"/>
          <a:ext cx="2388294" cy="324461"/>
        </a:xfrm>
        <a:prstGeom prst="rect">
          <a:avLst/>
        </a:prstGeom>
        <a:solidFill>
          <a:schemeClr val="accent2">
            <a:alpha val="90000"/>
            <a:hueOff val="0"/>
            <a:satOff val="0"/>
            <a:lumOff val="0"/>
            <a:alphaOff val="0"/>
          </a:schemeClr>
        </a:solidFill>
        <a:ln w="15875" cap="flat" cmpd="sng" algn="ctr">
          <a:solidFill>
            <a:schemeClr val="accent2">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36576" rIns="64008" bIns="36576" numCol="1" spcCol="1270" anchor="ctr" anchorCtr="0">
          <a:noAutofit/>
        </a:bodyPr>
        <a:lstStyle/>
        <a:p>
          <a:pPr marL="0" lvl="0" indent="0" algn="ctr" defTabSz="400050">
            <a:lnSpc>
              <a:spcPct val="90000"/>
            </a:lnSpc>
            <a:spcBef>
              <a:spcPct val="0"/>
            </a:spcBef>
            <a:spcAft>
              <a:spcPct val="35000"/>
            </a:spcAft>
            <a:buNone/>
          </a:pPr>
          <a:r>
            <a:rPr lang="es-CO" sz="900" b="1" i="0" kern="1200" dirty="0"/>
            <a:t>El 3 noviembre de 1983, el primer virus fue concebido como un experimento</a:t>
          </a:r>
          <a:endParaRPr lang="es-ES" sz="900" kern="1200" dirty="0"/>
        </a:p>
      </dsp:txBody>
      <dsp:txXfrm>
        <a:off x="2449" y="68319"/>
        <a:ext cx="2388294" cy="324461"/>
      </dsp:txXfrm>
    </dsp:sp>
    <dsp:sp modelId="{ABA10CA9-0C10-4243-AF2D-99D9D4095FA3}">
      <dsp:nvSpPr>
        <dsp:cNvPr id="0" name=""/>
        <dsp:cNvSpPr/>
      </dsp:nvSpPr>
      <dsp:spPr>
        <a:xfrm>
          <a:off x="2449" y="392780"/>
          <a:ext cx="2388294" cy="1012904"/>
        </a:xfrm>
        <a:prstGeom prst="rect">
          <a:avLst/>
        </a:prstGeom>
        <a:solidFill>
          <a:schemeClr val="accent2">
            <a:alpha val="90000"/>
            <a:tint val="40000"/>
            <a:hueOff val="0"/>
            <a:satOff val="0"/>
            <a:lumOff val="0"/>
            <a:alphaOff val="0"/>
          </a:schemeClr>
        </a:solidFill>
        <a:ln w="15875"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8006" tIns="48006" rIns="64008" bIns="72009" numCol="1" spcCol="1270" anchor="t" anchorCtr="0">
          <a:noAutofit/>
        </a:bodyPr>
        <a:lstStyle/>
        <a:p>
          <a:pPr marL="57150" lvl="1" indent="-57150" algn="l" defTabSz="400050">
            <a:lnSpc>
              <a:spcPct val="90000"/>
            </a:lnSpc>
            <a:spcBef>
              <a:spcPct val="0"/>
            </a:spcBef>
            <a:spcAft>
              <a:spcPct val="15000"/>
            </a:spcAft>
            <a:buChar char="•"/>
          </a:pPr>
          <a:r>
            <a:rPr lang="es-CO" sz="900" b="0" i="0" kern="1200" dirty="0"/>
            <a:t>Para ser presentado en un seminario semanal de Seguridad Informática. El concepto fue introducido por el autor y el nombre "virus" fue dado por Len Adleman. Después de ocho horas de trabajo sobre un VAX 11/750 ejecutando Unix, el primer virus estuvo listo para la demostración.</a:t>
          </a:r>
          <a:endParaRPr lang="es-ES" sz="900" kern="1200" dirty="0"/>
        </a:p>
      </dsp:txBody>
      <dsp:txXfrm>
        <a:off x="2449" y="392780"/>
        <a:ext cx="2388294" cy="1012904"/>
      </dsp:txXfrm>
    </dsp:sp>
    <dsp:sp modelId="{F6E15FDC-8577-47E1-B4C8-8A14923613CA}">
      <dsp:nvSpPr>
        <dsp:cNvPr id="0" name=""/>
        <dsp:cNvSpPr/>
      </dsp:nvSpPr>
      <dsp:spPr>
        <a:xfrm>
          <a:off x="2725104" y="68319"/>
          <a:ext cx="2388294" cy="324461"/>
        </a:xfrm>
        <a:prstGeom prst="rect">
          <a:avLst/>
        </a:prstGeom>
        <a:solidFill>
          <a:schemeClr val="accent2">
            <a:alpha val="90000"/>
            <a:hueOff val="0"/>
            <a:satOff val="0"/>
            <a:lumOff val="0"/>
            <a:alphaOff val="-20000"/>
          </a:schemeClr>
        </a:solidFill>
        <a:ln w="15875" cap="flat" cmpd="sng" algn="ctr">
          <a:solidFill>
            <a:schemeClr val="accent2">
              <a:alpha val="90000"/>
              <a:hueOff val="0"/>
              <a:satOff val="0"/>
              <a:lumOff val="0"/>
              <a:alphaOff val="-2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36576" rIns="64008" bIns="36576" numCol="1" spcCol="1270" anchor="ctr" anchorCtr="0">
          <a:noAutofit/>
        </a:bodyPr>
        <a:lstStyle/>
        <a:p>
          <a:pPr marL="0" lvl="0" indent="0" algn="ctr" defTabSz="400050">
            <a:lnSpc>
              <a:spcPct val="90000"/>
            </a:lnSpc>
            <a:spcBef>
              <a:spcPct val="0"/>
            </a:spcBef>
            <a:spcAft>
              <a:spcPct val="35000"/>
            </a:spcAft>
            <a:buNone/>
          </a:pPr>
          <a:r>
            <a:rPr lang="es-CO" sz="900" b="1" i="0" kern="1200" dirty="0"/>
            <a:t>En 1984 se publica la </a:t>
          </a:r>
          <a:r>
            <a:rPr lang="es-CO" sz="900" b="1" i="0" kern="1200" dirty="0" err="1"/>
            <a:t>informacion</a:t>
          </a:r>
          <a:r>
            <a:rPr lang="es-CO" sz="900" b="1" i="0" kern="1200" dirty="0"/>
            <a:t> completa sobre estos programas.</a:t>
          </a:r>
          <a:endParaRPr lang="es-ES" sz="900" kern="1200" dirty="0"/>
        </a:p>
      </dsp:txBody>
      <dsp:txXfrm>
        <a:off x="2725104" y="68319"/>
        <a:ext cx="2388294" cy="324461"/>
      </dsp:txXfrm>
    </dsp:sp>
    <dsp:sp modelId="{9FADC9BA-E4AC-4B42-A899-D07AE671F955}">
      <dsp:nvSpPr>
        <dsp:cNvPr id="0" name=""/>
        <dsp:cNvSpPr/>
      </dsp:nvSpPr>
      <dsp:spPr>
        <a:xfrm>
          <a:off x="2725104" y="392780"/>
          <a:ext cx="2388294" cy="1012904"/>
        </a:xfrm>
        <a:prstGeom prst="rect">
          <a:avLst/>
        </a:prstGeom>
        <a:solidFill>
          <a:schemeClr val="accent2">
            <a:alpha val="90000"/>
            <a:tint val="40000"/>
            <a:hueOff val="0"/>
            <a:satOff val="0"/>
            <a:lumOff val="0"/>
            <a:alphaOff val="0"/>
          </a:schemeClr>
        </a:solidFill>
        <a:ln w="15875"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8006" tIns="48006" rIns="64008" bIns="72009" numCol="1" spcCol="1270" anchor="t" anchorCtr="0">
          <a:noAutofit/>
        </a:bodyPr>
        <a:lstStyle/>
        <a:p>
          <a:pPr marL="57150" lvl="1" indent="-57150" algn="l" defTabSz="400050">
            <a:lnSpc>
              <a:spcPct val="90000"/>
            </a:lnSpc>
            <a:spcBef>
              <a:spcPct val="0"/>
            </a:spcBef>
            <a:spcAft>
              <a:spcPct val="15000"/>
            </a:spcAft>
            <a:buChar char="•"/>
          </a:pPr>
          <a:r>
            <a:rPr lang="es-CO" sz="900" b="0" i="0" kern="1200" dirty="0"/>
            <a:t>Información con guías para la creación de virus. Es el punto de partida de la vida de estos programas, y naturalmente de su difusión sin control, en las computadoras personales.</a:t>
          </a:r>
          <a:endParaRPr lang="es-ES" sz="900" kern="1200" dirty="0"/>
        </a:p>
      </dsp:txBody>
      <dsp:txXfrm>
        <a:off x="2725104" y="392780"/>
        <a:ext cx="2388294" cy="1012904"/>
      </dsp:txXfrm>
    </dsp:sp>
    <dsp:sp modelId="{613A40AE-25B9-4891-8CF4-88ABEA71CA1C}">
      <dsp:nvSpPr>
        <dsp:cNvPr id="0" name=""/>
        <dsp:cNvSpPr/>
      </dsp:nvSpPr>
      <dsp:spPr>
        <a:xfrm>
          <a:off x="5447760" y="68319"/>
          <a:ext cx="2388294" cy="324461"/>
        </a:xfrm>
        <a:prstGeom prst="rect">
          <a:avLst/>
        </a:prstGeom>
        <a:solidFill>
          <a:schemeClr val="accent2">
            <a:alpha val="90000"/>
            <a:hueOff val="0"/>
            <a:satOff val="0"/>
            <a:lumOff val="0"/>
            <a:alphaOff val="-40000"/>
          </a:schemeClr>
        </a:solidFill>
        <a:ln w="15875" cap="flat" cmpd="sng" algn="ctr">
          <a:solidFill>
            <a:schemeClr val="accent2">
              <a:alpha val="90000"/>
              <a:hueOff val="0"/>
              <a:satOff val="0"/>
              <a:lumOff val="0"/>
              <a:alphaOff val="-4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36576" rIns="64008" bIns="36576" numCol="1" spcCol="1270" anchor="ctr" anchorCtr="0">
          <a:noAutofit/>
        </a:bodyPr>
        <a:lstStyle/>
        <a:p>
          <a:pPr marL="0" lvl="0" indent="0" algn="ctr" defTabSz="400050">
            <a:lnSpc>
              <a:spcPct val="90000"/>
            </a:lnSpc>
            <a:spcBef>
              <a:spcPct val="0"/>
            </a:spcBef>
            <a:spcAft>
              <a:spcPct val="35000"/>
            </a:spcAft>
            <a:buNone/>
          </a:pPr>
          <a:r>
            <a:rPr lang="es-CO" sz="900" b="1" i="0" kern="1200" dirty="0"/>
            <a:t>En 1985 infectaban el MS-DOS © y en 1986 ya eran destructivos</a:t>
          </a:r>
          <a:endParaRPr lang="es-ES" sz="900" kern="1200" dirty="0"/>
        </a:p>
      </dsp:txBody>
      <dsp:txXfrm>
        <a:off x="5447760" y="68319"/>
        <a:ext cx="2388294" cy="324461"/>
      </dsp:txXfrm>
    </dsp:sp>
    <dsp:sp modelId="{7E0D78CE-B371-468C-B262-DF02AF41C6A2}">
      <dsp:nvSpPr>
        <dsp:cNvPr id="0" name=""/>
        <dsp:cNvSpPr/>
      </dsp:nvSpPr>
      <dsp:spPr>
        <a:xfrm>
          <a:off x="5447760" y="392780"/>
          <a:ext cx="2388294" cy="1012904"/>
        </a:xfrm>
        <a:prstGeom prst="rect">
          <a:avLst/>
        </a:prstGeom>
        <a:solidFill>
          <a:schemeClr val="accent2">
            <a:alpha val="90000"/>
            <a:tint val="40000"/>
            <a:hueOff val="0"/>
            <a:satOff val="0"/>
            <a:lumOff val="0"/>
            <a:alphaOff val="0"/>
          </a:schemeClr>
        </a:solidFill>
        <a:ln w="15875"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8006" tIns="48006" rIns="64008" bIns="72009" numCol="1" spcCol="1270" anchor="t" anchorCtr="0">
          <a:noAutofit/>
        </a:bodyPr>
        <a:lstStyle/>
        <a:p>
          <a:pPr marL="57150" lvl="1" indent="-57150" algn="l" defTabSz="400050">
            <a:lnSpc>
              <a:spcPct val="90000"/>
            </a:lnSpc>
            <a:spcBef>
              <a:spcPct val="0"/>
            </a:spcBef>
            <a:spcAft>
              <a:spcPct val="15000"/>
            </a:spcAft>
            <a:buChar char="•"/>
          </a:pPr>
          <a:r>
            <a:rPr lang="es-ES" sz="900" kern="1200" dirty="0"/>
            <a:t>BRAIN: el primer virus masivo, se escribió para atacar el sistema MS-DOS y era totalmente compatible con IBM PC. Fue creado en Lahore, Paquistán, por un grupo de amigos quienes se encargaron de distribuirlo vendiendo copias del mismo insertadas en disquetes pirateados de programas comerciales</a:t>
          </a:r>
        </a:p>
      </dsp:txBody>
      <dsp:txXfrm>
        <a:off x="5447760" y="392780"/>
        <a:ext cx="2388294" cy="101290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98C5A7-5F15-4AEC-A91A-77B06954147A}">
      <dsp:nvSpPr>
        <dsp:cNvPr id="0" name=""/>
        <dsp:cNvSpPr/>
      </dsp:nvSpPr>
      <dsp:spPr>
        <a:xfrm>
          <a:off x="38" y="72223"/>
          <a:ext cx="3662816" cy="361570"/>
        </a:xfrm>
        <a:prstGeom prst="rect">
          <a:avLst/>
        </a:prstGeom>
        <a:solidFill>
          <a:schemeClr val="accent2">
            <a:alpha val="90000"/>
            <a:hueOff val="0"/>
            <a:satOff val="0"/>
            <a:lumOff val="0"/>
            <a:alphaOff val="0"/>
          </a:schemeClr>
        </a:solidFill>
        <a:ln w="15875" cap="flat" cmpd="sng" algn="ctr">
          <a:solidFill>
            <a:schemeClr val="accent2">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40640" rIns="71120" bIns="40640" numCol="1" spcCol="1270" anchor="ctr" anchorCtr="0">
          <a:noAutofit/>
        </a:bodyPr>
        <a:lstStyle/>
        <a:p>
          <a:pPr marL="0" lvl="0" indent="0" algn="ctr" defTabSz="444500">
            <a:lnSpc>
              <a:spcPct val="90000"/>
            </a:lnSpc>
            <a:spcBef>
              <a:spcPct val="0"/>
            </a:spcBef>
            <a:spcAft>
              <a:spcPct val="35000"/>
            </a:spcAft>
            <a:buNone/>
          </a:pPr>
          <a:r>
            <a:rPr lang="es-ES" sz="1000" b="1" i="0" kern="1200" dirty="0"/>
            <a:t>1988, Programas Antivirus</a:t>
          </a:r>
          <a:endParaRPr lang="es-ES" sz="1000" kern="1200" dirty="0"/>
        </a:p>
      </dsp:txBody>
      <dsp:txXfrm>
        <a:off x="38" y="72223"/>
        <a:ext cx="3662816" cy="361570"/>
      </dsp:txXfrm>
    </dsp:sp>
    <dsp:sp modelId="{ABA10CA9-0C10-4243-AF2D-99D9D4095FA3}">
      <dsp:nvSpPr>
        <dsp:cNvPr id="0" name=""/>
        <dsp:cNvSpPr/>
      </dsp:nvSpPr>
      <dsp:spPr>
        <a:xfrm>
          <a:off x="38" y="433793"/>
          <a:ext cx="3662816" cy="831220"/>
        </a:xfrm>
        <a:prstGeom prst="rect">
          <a:avLst/>
        </a:prstGeom>
        <a:solidFill>
          <a:schemeClr val="accent2">
            <a:alpha val="90000"/>
            <a:tint val="40000"/>
            <a:hueOff val="0"/>
            <a:satOff val="0"/>
            <a:lumOff val="0"/>
            <a:alphaOff val="0"/>
          </a:schemeClr>
        </a:solidFill>
        <a:ln w="15875"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71120" bIns="80010" numCol="1" spcCol="1270" anchor="t" anchorCtr="0">
          <a:noAutofit/>
        </a:bodyPr>
        <a:lstStyle/>
        <a:p>
          <a:pPr marL="57150" lvl="1" indent="-57150" algn="l" defTabSz="444500">
            <a:lnSpc>
              <a:spcPct val="90000"/>
            </a:lnSpc>
            <a:spcBef>
              <a:spcPct val="0"/>
            </a:spcBef>
            <a:spcAft>
              <a:spcPct val="15000"/>
            </a:spcAft>
            <a:buChar char="•"/>
          </a:pPr>
          <a:r>
            <a:rPr lang="es-CO" sz="1000" b="0" i="0" kern="1200" dirty="0"/>
            <a:t>En este mismo año, como consecuencia de lo acontecido y de la concientización, por parte de la industria informática, de la necesidad de defender los sistemas informáticos, aparecen los primeros programas antivirus (AVAST).</a:t>
          </a:r>
          <a:endParaRPr lang="es-ES" sz="1000" kern="1200" dirty="0"/>
        </a:p>
      </dsp:txBody>
      <dsp:txXfrm>
        <a:off x="38" y="433793"/>
        <a:ext cx="3662816" cy="831220"/>
      </dsp:txXfrm>
    </dsp:sp>
    <dsp:sp modelId="{F6E15FDC-8577-47E1-B4C8-8A14923613CA}">
      <dsp:nvSpPr>
        <dsp:cNvPr id="0" name=""/>
        <dsp:cNvSpPr/>
      </dsp:nvSpPr>
      <dsp:spPr>
        <a:xfrm>
          <a:off x="4175649" y="72223"/>
          <a:ext cx="3662816" cy="361570"/>
        </a:xfrm>
        <a:prstGeom prst="rect">
          <a:avLst/>
        </a:prstGeom>
        <a:solidFill>
          <a:schemeClr val="accent2">
            <a:alpha val="90000"/>
            <a:hueOff val="0"/>
            <a:satOff val="0"/>
            <a:lumOff val="0"/>
            <a:alphaOff val="-40000"/>
          </a:schemeClr>
        </a:solidFill>
        <a:ln w="15875" cap="flat" cmpd="sng" algn="ctr">
          <a:solidFill>
            <a:schemeClr val="accent2">
              <a:alpha val="90000"/>
              <a:hueOff val="0"/>
              <a:satOff val="0"/>
              <a:lumOff val="0"/>
              <a:alphaOff val="-4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40640" rIns="71120" bIns="40640" numCol="1" spcCol="1270" anchor="ctr" anchorCtr="0">
          <a:noAutofit/>
        </a:bodyPr>
        <a:lstStyle/>
        <a:p>
          <a:pPr marL="0" lvl="0" indent="0" algn="ctr" defTabSz="444500">
            <a:lnSpc>
              <a:spcPct val="90000"/>
            </a:lnSpc>
            <a:spcBef>
              <a:spcPct val="0"/>
            </a:spcBef>
            <a:spcAft>
              <a:spcPct val="35000"/>
            </a:spcAft>
            <a:buNone/>
          </a:pPr>
          <a:r>
            <a:rPr lang="es-CO" sz="1000" b="1" i="0" kern="1200" dirty="0"/>
            <a:t>El 2 de noviembre de 1988 se produce el primer ataque masivo a </a:t>
          </a:r>
          <a:r>
            <a:rPr lang="es-CO" sz="1000" b="1" i="0" kern="1200" dirty="0" err="1"/>
            <a:t>ARPAnet</a:t>
          </a:r>
          <a:endParaRPr lang="es-ES" sz="1000" kern="1200" dirty="0"/>
        </a:p>
      </dsp:txBody>
      <dsp:txXfrm>
        <a:off x="4175649" y="72223"/>
        <a:ext cx="3662816" cy="361570"/>
      </dsp:txXfrm>
    </dsp:sp>
    <dsp:sp modelId="{9FADC9BA-E4AC-4B42-A899-D07AE671F955}">
      <dsp:nvSpPr>
        <dsp:cNvPr id="0" name=""/>
        <dsp:cNvSpPr/>
      </dsp:nvSpPr>
      <dsp:spPr>
        <a:xfrm>
          <a:off x="4175649" y="433793"/>
          <a:ext cx="3662816" cy="831220"/>
        </a:xfrm>
        <a:prstGeom prst="rect">
          <a:avLst/>
        </a:prstGeom>
        <a:solidFill>
          <a:schemeClr val="accent2">
            <a:alpha val="90000"/>
            <a:tint val="40000"/>
            <a:hueOff val="0"/>
            <a:satOff val="0"/>
            <a:lumOff val="0"/>
            <a:alphaOff val="0"/>
          </a:schemeClr>
        </a:solidFill>
        <a:ln w="15875"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71120" bIns="80010" numCol="1" spcCol="1270" anchor="t" anchorCtr="0">
          <a:noAutofit/>
        </a:bodyPr>
        <a:lstStyle/>
        <a:p>
          <a:pPr marL="57150" lvl="1" indent="-57150" algn="l" defTabSz="444500">
            <a:lnSpc>
              <a:spcPct val="90000"/>
            </a:lnSpc>
            <a:spcBef>
              <a:spcPct val="0"/>
            </a:spcBef>
            <a:spcAft>
              <a:spcPct val="15000"/>
            </a:spcAft>
            <a:buChar char="•"/>
          </a:pPr>
          <a:r>
            <a:rPr lang="es-CO" sz="1000" b="0" i="0" kern="1200" dirty="0"/>
            <a:t>Primer gusano “GUSANO DE MORRIS”. El método utilizado para su autorreplicación era el correo electrónico y en tres horas el gusano se hizo conocer en todo EE.UU. La erradicación de este gusano costó un millón de dólares y demostró qué podía hacer un programa autorreplicable fuera de control.</a:t>
          </a:r>
          <a:endParaRPr lang="es-ES" sz="1000" kern="1200" dirty="0"/>
        </a:p>
      </dsp:txBody>
      <dsp:txXfrm>
        <a:off x="4175649" y="433793"/>
        <a:ext cx="3662816" cy="83122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98C5A7-5F15-4AEC-A91A-77B06954147A}">
      <dsp:nvSpPr>
        <dsp:cNvPr id="0" name=""/>
        <dsp:cNvSpPr/>
      </dsp:nvSpPr>
      <dsp:spPr>
        <a:xfrm>
          <a:off x="2449" y="64298"/>
          <a:ext cx="2388294" cy="371414"/>
        </a:xfrm>
        <a:prstGeom prst="rect">
          <a:avLst/>
        </a:prstGeom>
        <a:solidFill>
          <a:schemeClr val="accent2">
            <a:alpha val="90000"/>
            <a:hueOff val="0"/>
            <a:satOff val="0"/>
            <a:lumOff val="0"/>
            <a:alphaOff val="0"/>
          </a:schemeClr>
        </a:solidFill>
        <a:ln w="15875" cap="flat" cmpd="sng" algn="ctr">
          <a:solidFill>
            <a:schemeClr val="accent2">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40640" rIns="71120" bIns="40640" numCol="1" spcCol="1270" anchor="ctr" anchorCtr="0">
          <a:noAutofit/>
        </a:bodyPr>
        <a:lstStyle/>
        <a:p>
          <a:pPr marL="0" lvl="0" indent="0" algn="ctr" defTabSz="444500">
            <a:lnSpc>
              <a:spcPct val="90000"/>
            </a:lnSpc>
            <a:spcBef>
              <a:spcPct val="0"/>
            </a:spcBef>
            <a:spcAft>
              <a:spcPct val="35000"/>
            </a:spcAft>
            <a:buNone/>
          </a:pPr>
          <a:r>
            <a:rPr lang="es-ES" sz="1000" b="1" kern="1200" dirty="0"/>
            <a:t>Febrero 7 de 2000, </a:t>
          </a:r>
          <a:r>
            <a:rPr lang="es-ES" sz="1000" b="1" kern="1200" dirty="0" err="1"/>
            <a:t>Mafiaboy</a:t>
          </a:r>
          <a:r>
            <a:rPr lang="es-ES" sz="1000" b="1" kern="1200" dirty="0"/>
            <a:t> y su proyecto </a:t>
          </a:r>
          <a:r>
            <a:rPr lang="es-ES" sz="1000" b="1" kern="1200" dirty="0" err="1"/>
            <a:t>Rivolta</a:t>
          </a:r>
          <a:endParaRPr lang="es-ES" sz="1000" b="1" kern="1200" dirty="0"/>
        </a:p>
      </dsp:txBody>
      <dsp:txXfrm>
        <a:off x="2449" y="64298"/>
        <a:ext cx="2388294" cy="371414"/>
      </dsp:txXfrm>
    </dsp:sp>
    <dsp:sp modelId="{ABA10CA9-0C10-4243-AF2D-99D9D4095FA3}">
      <dsp:nvSpPr>
        <dsp:cNvPr id="0" name=""/>
        <dsp:cNvSpPr/>
      </dsp:nvSpPr>
      <dsp:spPr>
        <a:xfrm>
          <a:off x="2449" y="435713"/>
          <a:ext cx="2388294" cy="837224"/>
        </a:xfrm>
        <a:prstGeom prst="rect">
          <a:avLst/>
        </a:prstGeom>
        <a:solidFill>
          <a:schemeClr val="accent2">
            <a:alpha val="90000"/>
            <a:tint val="40000"/>
            <a:hueOff val="0"/>
            <a:satOff val="0"/>
            <a:lumOff val="0"/>
            <a:alphaOff val="0"/>
          </a:schemeClr>
        </a:solidFill>
        <a:ln w="15875"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71120" bIns="80010" numCol="1" spcCol="1270" anchor="t" anchorCtr="0">
          <a:noAutofit/>
        </a:bodyPr>
        <a:lstStyle/>
        <a:p>
          <a:pPr marL="57150" lvl="1" indent="-57150" algn="l" defTabSz="444500">
            <a:lnSpc>
              <a:spcPct val="90000"/>
            </a:lnSpc>
            <a:spcBef>
              <a:spcPct val="0"/>
            </a:spcBef>
            <a:spcAft>
              <a:spcPct val="15000"/>
            </a:spcAft>
            <a:buChar char="•"/>
          </a:pPr>
          <a:r>
            <a:rPr lang="es-ES" sz="1000" kern="1200" dirty="0"/>
            <a:t>Un joven de 15 años llamado Michael Calce lanzo el proyecto </a:t>
          </a:r>
          <a:r>
            <a:rPr lang="es-ES" sz="1000" kern="1200" dirty="0" err="1"/>
            <a:t>Rivolta</a:t>
          </a:r>
          <a:r>
            <a:rPr lang="es-ES" sz="1000" kern="1200" dirty="0"/>
            <a:t> que era un tipo de ataque de generación de servicios (DoS), cuyo objetivo era tirar los servidores de Yahoo!</a:t>
          </a:r>
        </a:p>
      </dsp:txBody>
      <dsp:txXfrm>
        <a:off x="2449" y="435713"/>
        <a:ext cx="2388294" cy="837224"/>
      </dsp:txXfrm>
    </dsp:sp>
    <dsp:sp modelId="{F6E15FDC-8577-47E1-B4C8-8A14923613CA}">
      <dsp:nvSpPr>
        <dsp:cNvPr id="0" name=""/>
        <dsp:cNvSpPr/>
      </dsp:nvSpPr>
      <dsp:spPr>
        <a:xfrm>
          <a:off x="2725104" y="64298"/>
          <a:ext cx="2388294" cy="371414"/>
        </a:xfrm>
        <a:prstGeom prst="rect">
          <a:avLst/>
        </a:prstGeom>
        <a:solidFill>
          <a:schemeClr val="accent2">
            <a:alpha val="90000"/>
            <a:hueOff val="0"/>
            <a:satOff val="0"/>
            <a:lumOff val="0"/>
            <a:alphaOff val="-20000"/>
          </a:schemeClr>
        </a:solidFill>
        <a:ln w="15875" cap="flat" cmpd="sng" algn="ctr">
          <a:solidFill>
            <a:schemeClr val="accent2">
              <a:alpha val="90000"/>
              <a:hueOff val="0"/>
              <a:satOff val="0"/>
              <a:lumOff val="0"/>
              <a:alphaOff val="-2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40640" rIns="71120" bIns="40640" numCol="1" spcCol="1270" anchor="ctr" anchorCtr="0">
          <a:noAutofit/>
        </a:bodyPr>
        <a:lstStyle/>
        <a:p>
          <a:pPr marL="0" lvl="0" indent="0" algn="ctr" defTabSz="444500">
            <a:lnSpc>
              <a:spcPct val="90000"/>
            </a:lnSpc>
            <a:spcBef>
              <a:spcPct val="0"/>
            </a:spcBef>
            <a:spcAft>
              <a:spcPct val="35000"/>
            </a:spcAft>
            <a:buNone/>
          </a:pPr>
          <a:r>
            <a:rPr lang="es-CO" sz="1000" b="1" i="0" kern="1200" dirty="0"/>
            <a:t>Abril  30 de 2000, I LOVE YOU, la temida “Carta de Amor”</a:t>
          </a:r>
          <a:endParaRPr lang="es-ES" sz="1000" kern="1200" dirty="0"/>
        </a:p>
      </dsp:txBody>
      <dsp:txXfrm>
        <a:off x="2725104" y="64298"/>
        <a:ext cx="2388294" cy="371414"/>
      </dsp:txXfrm>
    </dsp:sp>
    <dsp:sp modelId="{9FADC9BA-E4AC-4B42-A899-D07AE671F955}">
      <dsp:nvSpPr>
        <dsp:cNvPr id="0" name=""/>
        <dsp:cNvSpPr/>
      </dsp:nvSpPr>
      <dsp:spPr>
        <a:xfrm>
          <a:off x="2725104" y="435713"/>
          <a:ext cx="2388294" cy="837224"/>
        </a:xfrm>
        <a:prstGeom prst="rect">
          <a:avLst/>
        </a:prstGeom>
        <a:solidFill>
          <a:schemeClr val="accent2">
            <a:alpha val="90000"/>
            <a:tint val="40000"/>
            <a:hueOff val="0"/>
            <a:satOff val="0"/>
            <a:lumOff val="0"/>
            <a:alphaOff val="0"/>
          </a:schemeClr>
        </a:solidFill>
        <a:ln w="15875"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71120" bIns="80010" numCol="1" spcCol="1270" anchor="t" anchorCtr="0">
          <a:noAutofit/>
        </a:bodyPr>
        <a:lstStyle/>
        <a:p>
          <a:pPr marL="57150" lvl="1" indent="-57150" algn="l" defTabSz="444500">
            <a:lnSpc>
              <a:spcPct val="90000"/>
            </a:lnSpc>
            <a:spcBef>
              <a:spcPct val="0"/>
            </a:spcBef>
            <a:spcAft>
              <a:spcPct val="15000"/>
            </a:spcAft>
            <a:buChar char="•"/>
          </a:pPr>
          <a:r>
            <a:rPr lang="es-ES" sz="1000" kern="1200" dirty="0"/>
            <a:t>Este virus se autocopiaba y escondía en los diversos ficheros, añadía registros, reemplazaba archivos, se auto enviaba vía correo y copiaba contraseñas a través de una aplicación auto instalable.</a:t>
          </a:r>
        </a:p>
      </dsp:txBody>
      <dsp:txXfrm>
        <a:off x="2725104" y="435713"/>
        <a:ext cx="2388294" cy="837224"/>
      </dsp:txXfrm>
    </dsp:sp>
    <dsp:sp modelId="{613A40AE-25B9-4891-8CF4-88ABEA71CA1C}">
      <dsp:nvSpPr>
        <dsp:cNvPr id="0" name=""/>
        <dsp:cNvSpPr/>
      </dsp:nvSpPr>
      <dsp:spPr>
        <a:xfrm>
          <a:off x="5447760" y="64298"/>
          <a:ext cx="2388294" cy="371414"/>
        </a:xfrm>
        <a:prstGeom prst="rect">
          <a:avLst/>
        </a:prstGeom>
        <a:solidFill>
          <a:schemeClr val="accent2">
            <a:alpha val="90000"/>
            <a:hueOff val="0"/>
            <a:satOff val="0"/>
            <a:lumOff val="0"/>
            <a:alphaOff val="-40000"/>
          </a:schemeClr>
        </a:solidFill>
        <a:ln w="15875" cap="flat" cmpd="sng" algn="ctr">
          <a:solidFill>
            <a:schemeClr val="accent2">
              <a:alpha val="90000"/>
              <a:hueOff val="0"/>
              <a:satOff val="0"/>
              <a:lumOff val="0"/>
              <a:alphaOff val="-4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40640" rIns="71120" bIns="40640" numCol="1" spcCol="1270" anchor="ctr" anchorCtr="0">
          <a:noAutofit/>
        </a:bodyPr>
        <a:lstStyle/>
        <a:p>
          <a:pPr marL="0" lvl="0" indent="0" algn="ctr" defTabSz="444500">
            <a:lnSpc>
              <a:spcPct val="90000"/>
            </a:lnSpc>
            <a:spcBef>
              <a:spcPct val="0"/>
            </a:spcBef>
            <a:spcAft>
              <a:spcPct val="35000"/>
            </a:spcAft>
            <a:buNone/>
          </a:pPr>
          <a:r>
            <a:rPr lang="es-CO" sz="1000" b="1" i="0" kern="1200" dirty="0"/>
            <a:t>2001, Código Rojo y Código Rojo 2</a:t>
          </a:r>
          <a:endParaRPr lang="es-ES" sz="1000" kern="1200" dirty="0"/>
        </a:p>
      </dsp:txBody>
      <dsp:txXfrm>
        <a:off x="5447760" y="64298"/>
        <a:ext cx="2388294" cy="371414"/>
      </dsp:txXfrm>
    </dsp:sp>
    <dsp:sp modelId="{7E0D78CE-B371-468C-B262-DF02AF41C6A2}">
      <dsp:nvSpPr>
        <dsp:cNvPr id="0" name=""/>
        <dsp:cNvSpPr/>
      </dsp:nvSpPr>
      <dsp:spPr>
        <a:xfrm>
          <a:off x="5447760" y="435713"/>
          <a:ext cx="2388294" cy="837224"/>
        </a:xfrm>
        <a:prstGeom prst="rect">
          <a:avLst/>
        </a:prstGeom>
        <a:solidFill>
          <a:schemeClr val="accent2">
            <a:alpha val="90000"/>
            <a:tint val="40000"/>
            <a:hueOff val="0"/>
            <a:satOff val="0"/>
            <a:lumOff val="0"/>
            <a:alphaOff val="0"/>
          </a:schemeClr>
        </a:solidFill>
        <a:ln w="15875"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71120" bIns="80010" numCol="1" spcCol="1270" anchor="t" anchorCtr="0">
          <a:noAutofit/>
        </a:bodyPr>
        <a:lstStyle/>
        <a:p>
          <a:pPr marL="57150" lvl="1" indent="-57150" algn="l" defTabSz="444500">
            <a:lnSpc>
              <a:spcPct val="90000"/>
            </a:lnSpc>
            <a:spcBef>
              <a:spcPct val="0"/>
            </a:spcBef>
            <a:spcAft>
              <a:spcPct val="15000"/>
            </a:spcAft>
            <a:buChar char="•"/>
          </a:pPr>
          <a:r>
            <a:rPr lang="es-CO" sz="1000" b="0" i="0" kern="1200" dirty="0"/>
            <a:t>Este gusano se hizo popular mediante un ataque de negación de servicios (DoS) a la Casa Blanca</a:t>
          </a:r>
          <a:endParaRPr lang="es-ES" sz="1000" kern="1200" dirty="0"/>
        </a:p>
      </dsp:txBody>
      <dsp:txXfrm>
        <a:off x="5447760" y="435713"/>
        <a:ext cx="2388294" cy="83722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98C5A7-5F15-4AEC-A91A-77B06954147A}">
      <dsp:nvSpPr>
        <dsp:cNvPr id="0" name=""/>
        <dsp:cNvSpPr/>
      </dsp:nvSpPr>
      <dsp:spPr>
        <a:xfrm>
          <a:off x="2449" y="94835"/>
          <a:ext cx="2388294" cy="259200"/>
        </a:xfrm>
        <a:prstGeom prst="rect">
          <a:avLst/>
        </a:prstGeom>
        <a:solidFill>
          <a:schemeClr val="accent2">
            <a:alpha val="90000"/>
            <a:hueOff val="0"/>
            <a:satOff val="0"/>
            <a:lumOff val="0"/>
            <a:alphaOff val="0"/>
          </a:schemeClr>
        </a:solidFill>
        <a:ln w="15875" cap="flat" cmpd="sng" algn="ctr">
          <a:solidFill>
            <a:schemeClr val="accent2">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36576" rIns="64008" bIns="36576" numCol="1" spcCol="1270" anchor="ctr" anchorCtr="0">
          <a:noAutofit/>
        </a:bodyPr>
        <a:lstStyle/>
        <a:p>
          <a:pPr marL="0" lvl="0" indent="0" algn="ctr" defTabSz="400050">
            <a:lnSpc>
              <a:spcPct val="90000"/>
            </a:lnSpc>
            <a:spcBef>
              <a:spcPct val="0"/>
            </a:spcBef>
            <a:spcAft>
              <a:spcPct val="35000"/>
            </a:spcAft>
            <a:buNone/>
          </a:pPr>
          <a:r>
            <a:rPr lang="es-ES" sz="900" b="1" kern="1200" dirty="0"/>
            <a:t>En marzo de 1990</a:t>
          </a:r>
        </a:p>
      </dsp:txBody>
      <dsp:txXfrm>
        <a:off x="2449" y="94835"/>
        <a:ext cx="2388294" cy="259200"/>
      </dsp:txXfrm>
    </dsp:sp>
    <dsp:sp modelId="{ABA10CA9-0C10-4243-AF2D-99D9D4095FA3}">
      <dsp:nvSpPr>
        <dsp:cNvPr id="0" name=""/>
        <dsp:cNvSpPr/>
      </dsp:nvSpPr>
      <dsp:spPr>
        <a:xfrm>
          <a:off x="0" y="402593"/>
          <a:ext cx="2388294" cy="888366"/>
        </a:xfrm>
        <a:prstGeom prst="rect">
          <a:avLst/>
        </a:prstGeom>
        <a:solidFill>
          <a:schemeClr val="accent2">
            <a:alpha val="90000"/>
            <a:tint val="40000"/>
            <a:hueOff val="0"/>
            <a:satOff val="0"/>
            <a:lumOff val="0"/>
            <a:alphaOff val="0"/>
          </a:schemeClr>
        </a:solidFill>
        <a:ln w="15875"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8006" tIns="48006" rIns="64008" bIns="72009" numCol="1" spcCol="1270" anchor="t" anchorCtr="0">
          <a:noAutofit/>
        </a:bodyPr>
        <a:lstStyle/>
        <a:p>
          <a:pPr marL="57150" lvl="1" indent="-57150" algn="l" defTabSz="400050">
            <a:lnSpc>
              <a:spcPct val="90000"/>
            </a:lnSpc>
            <a:spcBef>
              <a:spcPct val="0"/>
            </a:spcBef>
            <a:spcAft>
              <a:spcPct val="15000"/>
            </a:spcAft>
            <a:buChar char="•"/>
          </a:pPr>
          <a:r>
            <a:rPr lang="es-CO" sz="900" b="0" i="0" kern="1200" dirty="0"/>
            <a:t>Melissa es un virus que propaga documentos de Microsoft Office y se podría enviar por Microsoft Outlook  por si mismo a los primeros 50 contactos</a:t>
          </a:r>
          <a:endParaRPr lang="es-ES" sz="900" kern="1200" dirty="0"/>
        </a:p>
      </dsp:txBody>
      <dsp:txXfrm>
        <a:off x="0" y="402593"/>
        <a:ext cx="2388294" cy="888366"/>
      </dsp:txXfrm>
    </dsp:sp>
    <dsp:sp modelId="{F6E15FDC-8577-47E1-B4C8-8A14923613CA}">
      <dsp:nvSpPr>
        <dsp:cNvPr id="0" name=""/>
        <dsp:cNvSpPr/>
      </dsp:nvSpPr>
      <dsp:spPr>
        <a:xfrm>
          <a:off x="2725104" y="94835"/>
          <a:ext cx="2388294" cy="259200"/>
        </a:xfrm>
        <a:prstGeom prst="rect">
          <a:avLst/>
        </a:prstGeom>
        <a:solidFill>
          <a:schemeClr val="accent2">
            <a:alpha val="90000"/>
            <a:hueOff val="0"/>
            <a:satOff val="0"/>
            <a:lumOff val="0"/>
            <a:alphaOff val="-20000"/>
          </a:schemeClr>
        </a:solidFill>
        <a:ln w="15875" cap="flat" cmpd="sng" algn="ctr">
          <a:solidFill>
            <a:schemeClr val="accent2">
              <a:alpha val="90000"/>
              <a:hueOff val="0"/>
              <a:satOff val="0"/>
              <a:lumOff val="0"/>
              <a:alphaOff val="-2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36576" rIns="64008" bIns="36576" numCol="1" spcCol="1270" anchor="ctr" anchorCtr="0">
          <a:noAutofit/>
        </a:bodyPr>
        <a:lstStyle/>
        <a:p>
          <a:pPr marL="0" lvl="0" indent="0" algn="ctr" defTabSz="400050">
            <a:lnSpc>
              <a:spcPct val="90000"/>
            </a:lnSpc>
            <a:spcBef>
              <a:spcPct val="0"/>
            </a:spcBef>
            <a:spcAft>
              <a:spcPct val="35000"/>
            </a:spcAft>
            <a:buNone/>
          </a:pPr>
          <a:r>
            <a:rPr lang="es-CO" sz="900" b="1" i="0" kern="1200" dirty="0"/>
            <a:t>En 1991, Kits para la construcción de virus</a:t>
          </a:r>
          <a:endParaRPr lang="es-ES" sz="900" kern="1200" dirty="0"/>
        </a:p>
      </dsp:txBody>
      <dsp:txXfrm>
        <a:off x="2725104" y="94835"/>
        <a:ext cx="2388294" cy="259200"/>
      </dsp:txXfrm>
    </dsp:sp>
    <dsp:sp modelId="{9FADC9BA-E4AC-4B42-A899-D07AE671F955}">
      <dsp:nvSpPr>
        <dsp:cNvPr id="0" name=""/>
        <dsp:cNvSpPr/>
      </dsp:nvSpPr>
      <dsp:spPr>
        <a:xfrm>
          <a:off x="2725104" y="354035"/>
          <a:ext cx="2388294" cy="888366"/>
        </a:xfrm>
        <a:prstGeom prst="rect">
          <a:avLst/>
        </a:prstGeom>
        <a:solidFill>
          <a:schemeClr val="accent2">
            <a:alpha val="90000"/>
            <a:tint val="40000"/>
            <a:hueOff val="0"/>
            <a:satOff val="0"/>
            <a:lumOff val="0"/>
            <a:alphaOff val="0"/>
          </a:schemeClr>
        </a:solidFill>
        <a:ln w="15875"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8006" tIns="48006" rIns="64008" bIns="72009" numCol="1" spcCol="1270" anchor="t" anchorCtr="0">
          <a:noAutofit/>
        </a:bodyPr>
        <a:lstStyle/>
        <a:p>
          <a:pPr marL="57150" lvl="1" indent="-57150" algn="l" defTabSz="400050">
            <a:lnSpc>
              <a:spcPct val="90000"/>
            </a:lnSpc>
            <a:spcBef>
              <a:spcPct val="0"/>
            </a:spcBef>
            <a:spcAft>
              <a:spcPct val="15000"/>
            </a:spcAft>
            <a:buChar char="•"/>
          </a:pPr>
          <a:r>
            <a:rPr lang="es-CO" sz="900" b="0" i="0" kern="1200" dirty="0"/>
            <a:t>Aparecen los primeros Kits para la construcción de virus, lo que facilitó su creación e hizo aumentar su número a mayor velocidad. El primero fue el VCL (Virus </a:t>
          </a:r>
          <a:r>
            <a:rPr lang="es-CO" sz="900" b="0" i="0" kern="1200" dirty="0" err="1"/>
            <a:t>Creation</a:t>
          </a:r>
          <a:r>
            <a:rPr lang="es-CO" sz="900" b="0" i="0" kern="1200" dirty="0"/>
            <a:t> </a:t>
          </a:r>
          <a:r>
            <a:rPr lang="es-CO" sz="900" b="0" i="0" kern="1200" dirty="0" err="1"/>
            <a:t>Laboratory</a:t>
          </a:r>
          <a:r>
            <a:rPr lang="es-CO" sz="900" b="0" i="0" kern="1200" dirty="0"/>
            <a:t>), creado por </a:t>
          </a:r>
          <a:r>
            <a:rPr lang="es-CO" sz="900" b="0" i="0" kern="1200" dirty="0" err="1"/>
            <a:t>Nowhere</a:t>
          </a:r>
          <a:r>
            <a:rPr lang="es-CO" sz="900" b="0" i="0" kern="1200" dirty="0"/>
            <a:t> Man.</a:t>
          </a:r>
          <a:endParaRPr lang="es-ES" sz="900" kern="1200" dirty="0"/>
        </a:p>
      </dsp:txBody>
      <dsp:txXfrm>
        <a:off x="2725104" y="354035"/>
        <a:ext cx="2388294" cy="888366"/>
      </dsp:txXfrm>
    </dsp:sp>
    <dsp:sp modelId="{613A40AE-25B9-4891-8CF4-88ABEA71CA1C}">
      <dsp:nvSpPr>
        <dsp:cNvPr id="0" name=""/>
        <dsp:cNvSpPr/>
      </dsp:nvSpPr>
      <dsp:spPr>
        <a:xfrm>
          <a:off x="5447760" y="94835"/>
          <a:ext cx="2388294" cy="259200"/>
        </a:xfrm>
        <a:prstGeom prst="rect">
          <a:avLst/>
        </a:prstGeom>
        <a:solidFill>
          <a:schemeClr val="accent2">
            <a:alpha val="90000"/>
            <a:hueOff val="0"/>
            <a:satOff val="0"/>
            <a:lumOff val="0"/>
            <a:alphaOff val="-40000"/>
          </a:schemeClr>
        </a:solidFill>
        <a:ln w="15875" cap="flat" cmpd="sng" algn="ctr">
          <a:solidFill>
            <a:schemeClr val="accent2">
              <a:alpha val="90000"/>
              <a:hueOff val="0"/>
              <a:satOff val="0"/>
              <a:lumOff val="0"/>
              <a:alphaOff val="-4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36576" rIns="64008" bIns="36576" numCol="1" spcCol="1270" anchor="ctr" anchorCtr="0">
          <a:noAutofit/>
        </a:bodyPr>
        <a:lstStyle/>
        <a:p>
          <a:pPr marL="0" lvl="0" indent="0" algn="ctr" defTabSz="400050">
            <a:lnSpc>
              <a:spcPct val="90000"/>
            </a:lnSpc>
            <a:spcBef>
              <a:spcPct val="0"/>
            </a:spcBef>
            <a:spcAft>
              <a:spcPct val="35000"/>
            </a:spcAft>
            <a:buNone/>
          </a:pPr>
          <a:r>
            <a:rPr lang="es-ES" sz="900" b="1" i="0" kern="1200" dirty="0"/>
            <a:t>En 1992 nace el virus Michelangelo</a:t>
          </a:r>
          <a:endParaRPr lang="es-ES" sz="900" kern="1200" dirty="0"/>
        </a:p>
      </dsp:txBody>
      <dsp:txXfrm>
        <a:off x="5447760" y="94835"/>
        <a:ext cx="2388294" cy="259200"/>
      </dsp:txXfrm>
    </dsp:sp>
    <dsp:sp modelId="{7E0D78CE-B371-468C-B262-DF02AF41C6A2}">
      <dsp:nvSpPr>
        <dsp:cNvPr id="0" name=""/>
        <dsp:cNvSpPr/>
      </dsp:nvSpPr>
      <dsp:spPr>
        <a:xfrm>
          <a:off x="5447760" y="354035"/>
          <a:ext cx="2388294" cy="888366"/>
        </a:xfrm>
        <a:prstGeom prst="rect">
          <a:avLst/>
        </a:prstGeom>
        <a:solidFill>
          <a:schemeClr val="accent2">
            <a:alpha val="90000"/>
            <a:tint val="40000"/>
            <a:hueOff val="0"/>
            <a:satOff val="0"/>
            <a:lumOff val="0"/>
            <a:alphaOff val="0"/>
          </a:schemeClr>
        </a:solidFill>
        <a:ln w="15875"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8006" tIns="48006" rIns="64008" bIns="72009" numCol="1" spcCol="1270" anchor="t" anchorCtr="0">
          <a:noAutofit/>
        </a:bodyPr>
        <a:lstStyle/>
        <a:p>
          <a:pPr marL="57150" lvl="1" indent="-57150" algn="l" defTabSz="400050">
            <a:lnSpc>
              <a:spcPct val="90000"/>
            </a:lnSpc>
            <a:spcBef>
              <a:spcPct val="0"/>
            </a:spcBef>
            <a:spcAft>
              <a:spcPct val="15000"/>
            </a:spcAft>
            <a:buChar char="•"/>
          </a:pPr>
          <a:r>
            <a:rPr lang="es-CO" sz="900" b="0" i="0" kern="1200" dirty="0"/>
            <a:t>Estaba basado en el </a:t>
          </a:r>
          <a:r>
            <a:rPr lang="es-CO" sz="900" b="0" i="0" kern="1200" dirty="0" err="1"/>
            <a:t>Stoned</a:t>
          </a:r>
          <a:r>
            <a:rPr lang="es-CO" sz="900" b="0" i="0" kern="1200" dirty="0"/>
            <a:t>, y aunque es un virus no especialmente destructivo, la prensa lo "vendió" como una grave amenaza mundial. Algunos fabricantes de antivirus, aseguraron que cinco millones de computadoras se verían afectadas por el virus.</a:t>
          </a:r>
          <a:endParaRPr lang="es-ES" sz="900" kern="1200" dirty="0"/>
        </a:p>
      </dsp:txBody>
      <dsp:txXfrm>
        <a:off x="5447760" y="354035"/>
        <a:ext cx="2388294" cy="88836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98C5A7-5F15-4AEC-A91A-77B06954147A}">
      <dsp:nvSpPr>
        <dsp:cNvPr id="0" name=""/>
        <dsp:cNvSpPr/>
      </dsp:nvSpPr>
      <dsp:spPr>
        <a:xfrm>
          <a:off x="2449" y="126548"/>
          <a:ext cx="2388294" cy="324461"/>
        </a:xfrm>
        <a:prstGeom prst="rect">
          <a:avLst/>
        </a:prstGeom>
        <a:solidFill>
          <a:schemeClr val="accent2">
            <a:alpha val="90000"/>
            <a:hueOff val="0"/>
            <a:satOff val="0"/>
            <a:lumOff val="0"/>
            <a:alphaOff val="0"/>
          </a:schemeClr>
        </a:solidFill>
        <a:ln w="15875" cap="flat" cmpd="sng" algn="ctr">
          <a:solidFill>
            <a:schemeClr val="accent2">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36576" rIns="64008" bIns="36576" numCol="1" spcCol="1270" anchor="ctr" anchorCtr="0">
          <a:noAutofit/>
        </a:bodyPr>
        <a:lstStyle/>
        <a:p>
          <a:pPr marL="0" lvl="0" indent="0" algn="ctr" defTabSz="400050">
            <a:lnSpc>
              <a:spcPct val="90000"/>
            </a:lnSpc>
            <a:spcBef>
              <a:spcPct val="0"/>
            </a:spcBef>
            <a:spcAft>
              <a:spcPct val="35000"/>
            </a:spcAft>
            <a:buNone/>
          </a:pPr>
          <a:r>
            <a:rPr lang="es-CO" sz="900" b="1" i="0" kern="1200" dirty="0"/>
            <a:t>En junio de 1994 Acta federal de abuso computacional</a:t>
          </a:r>
          <a:endParaRPr lang="es-ES" sz="900" kern="1200" dirty="0"/>
        </a:p>
      </dsp:txBody>
      <dsp:txXfrm>
        <a:off x="2449" y="126548"/>
        <a:ext cx="2388294" cy="324461"/>
      </dsp:txXfrm>
    </dsp:sp>
    <dsp:sp modelId="{ABA10CA9-0C10-4243-AF2D-99D9D4095FA3}">
      <dsp:nvSpPr>
        <dsp:cNvPr id="0" name=""/>
        <dsp:cNvSpPr/>
      </dsp:nvSpPr>
      <dsp:spPr>
        <a:xfrm>
          <a:off x="2449" y="451009"/>
          <a:ext cx="2388294" cy="759678"/>
        </a:xfrm>
        <a:prstGeom prst="rect">
          <a:avLst/>
        </a:prstGeom>
        <a:solidFill>
          <a:schemeClr val="accent2">
            <a:alpha val="90000"/>
            <a:tint val="40000"/>
            <a:hueOff val="0"/>
            <a:satOff val="0"/>
            <a:lumOff val="0"/>
            <a:alphaOff val="0"/>
          </a:schemeClr>
        </a:solidFill>
        <a:ln w="15875"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8006" tIns="48006" rIns="64008" bIns="72009" numCol="1" spcCol="1270" anchor="t" anchorCtr="0">
          <a:noAutofit/>
        </a:bodyPr>
        <a:lstStyle/>
        <a:p>
          <a:pPr marL="57150" lvl="1" indent="-57150" algn="l" defTabSz="400050">
            <a:lnSpc>
              <a:spcPct val="90000"/>
            </a:lnSpc>
            <a:spcBef>
              <a:spcPct val="0"/>
            </a:spcBef>
            <a:spcAft>
              <a:spcPct val="15000"/>
            </a:spcAft>
            <a:buChar char="•"/>
          </a:pPr>
          <a:r>
            <a:rPr lang="es-ES" sz="900" kern="1200" dirty="0"/>
            <a:t>Se adoptó el Acta Federal de abuso  computacional., donde se contempla la regulación de los virus (</a:t>
          </a:r>
          <a:r>
            <a:rPr lang="es-ES" sz="900" kern="1200" dirty="0" err="1"/>
            <a:t>computer</a:t>
          </a:r>
          <a:r>
            <a:rPr lang="es-ES" sz="900" kern="1200" dirty="0"/>
            <a:t> </a:t>
          </a:r>
          <a:r>
            <a:rPr lang="es-ES" sz="900" kern="1200" dirty="0" err="1"/>
            <a:t>contaminant</a:t>
          </a:r>
          <a:r>
            <a:rPr lang="es-ES" sz="900" kern="1200" dirty="0"/>
            <a:t>)</a:t>
          </a:r>
        </a:p>
      </dsp:txBody>
      <dsp:txXfrm>
        <a:off x="2449" y="451009"/>
        <a:ext cx="2388294" cy="759678"/>
      </dsp:txXfrm>
    </dsp:sp>
    <dsp:sp modelId="{F6E15FDC-8577-47E1-B4C8-8A14923613CA}">
      <dsp:nvSpPr>
        <dsp:cNvPr id="0" name=""/>
        <dsp:cNvSpPr/>
      </dsp:nvSpPr>
      <dsp:spPr>
        <a:xfrm>
          <a:off x="2725104" y="126548"/>
          <a:ext cx="2388294" cy="324461"/>
        </a:xfrm>
        <a:prstGeom prst="rect">
          <a:avLst/>
        </a:prstGeom>
        <a:solidFill>
          <a:schemeClr val="accent2">
            <a:alpha val="90000"/>
            <a:hueOff val="0"/>
            <a:satOff val="0"/>
            <a:lumOff val="0"/>
            <a:alphaOff val="-20000"/>
          </a:schemeClr>
        </a:solidFill>
        <a:ln w="15875" cap="flat" cmpd="sng" algn="ctr">
          <a:solidFill>
            <a:schemeClr val="accent2">
              <a:alpha val="90000"/>
              <a:hueOff val="0"/>
              <a:satOff val="0"/>
              <a:lumOff val="0"/>
              <a:alphaOff val="-2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36576" rIns="64008" bIns="36576" numCol="1" spcCol="1270" anchor="ctr" anchorCtr="0">
          <a:noAutofit/>
        </a:bodyPr>
        <a:lstStyle/>
        <a:p>
          <a:pPr marL="0" lvl="0" indent="0" algn="ctr" defTabSz="400050">
            <a:lnSpc>
              <a:spcPct val="90000"/>
            </a:lnSpc>
            <a:spcBef>
              <a:spcPct val="0"/>
            </a:spcBef>
            <a:spcAft>
              <a:spcPct val="35000"/>
            </a:spcAft>
            <a:buNone/>
          </a:pPr>
          <a:r>
            <a:rPr lang="es-ES" sz="900" b="1" i="0" kern="1200" dirty="0"/>
            <a:t>Noviembre 30 de 1998, Dia de la Seguridad Informática </a:t>
          </a:r>
          <a:endParaRPr lang="es-ES" sz="900" kern="1200" dirty="0"/>
        </a:p>
      </dsp:txBody>
      <dsp:txXfrm>
        <a:off x="2725104" y="126548"/>
        <a:ext cx="2388294" cy="324461"/>
      </dsp:txXfrm>
    </dsp:sp>
    <dsp:sp modelId="{9FADC9BA-E4AC-4B42-A899-D07AE671F955}">
      <dsp:nvSpPr>
        <dsp:cNvPr id="0" name=""/>
        <dsp:cNvSpPr/>
      </dsp:nvSpPr>
      <dsp:spPr>
        <a:xfrm>
          <a:off x="2725104" y="451009"/>
          <a:ext cx="2388294" cy="759678"/>
        </a:xfrm>
        <a:prstGeom prst="rect">
          <a:avLst/>
        </a:prstGeom>
        <a:solidFill>
          <a:schemeClr val="accent2">
            <a:alpha val="90000"/>
            <a:tint val="40000"/>
            <a:hueOff val="0"/>
            <a:satOff val="0"/>
            <a:lumOff val="0"/>
            <a:alphaOff val="0"/>
          </a:schemeClr>
        </a:solidFill>
        <a:ln w="15875"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8006" tIns="48006" rIns="64008" bIns="72009" numCol="1" spcCol="1270" anchor="t" anchorCtr="0">
          <a:noAutofit/>
        </a:bodyPr>
        <a:lstStyle/>
        <a:p>
          <a:pPr marL="57150" lvl="1" indent="-57150" algn="l" defTabSz="400050">
            <a:lnSpc>
              <a:spcPct val="90000"/>
            </a:lnSpc>
            <a:spcBef>
              <a:spcPct val="0"/>
            </a:spcBef>
            <a:spcAft>
              <a:spcPct val="15000"/>
            </a:spcAft>
            <a:buChar char="•"/>
          </a:pPr>
          <a:r>
            <a:rPr lang="es-CO" sz="900" b="0" i="0" kern="1200" dirty="0"/>
            <a:t>“Dia internacional de la Seguridad Informática” tiene el objetivo de que los individuos de todo el mundo tomen conciencia con respecto a las amenazas que atentan contra la seguridad de la información</a:t>
          </a:r>
          <a:endParaRPr lang="es-ES" sz="900" kern="1200" dirty="0"/>
        </a:p>
      </dsp:txBody>
      <dsp:txXfrm>
        <a:off x="2725104" y="451009"/>
        <a:ext cx="2388294" cy="759678"/>
      </dsp:txXfrm>
    </dsp:sp>
    <dsp:sp modelId="{613A40AE-25B9-4891-8CF4-88ABEA71CA1C}">
      <dsp:nvSpPr>
        <dsp:cNvPr id="0" name=""/>
        <dsp:cNvSpPr/>
      </dsp:nvSpPr>
      <dsp:spPr>
        <a:xfrm>
          <a:off x="5447760" y="126548"/>
          <a:ext cx="2388294" cy="324461"/>
        </a:xfrm>
        <a:prstGeom prst="rect">
          <a:avLst/>
        </a:prstGeom>
        <a:solidFill>
          <a:schemeClr val="accent2">
            <a:alpha val="90000"/>
            <a:hueOff val="0"/>
            <a:satOff val="0"/>
            <a:lumOff val="0"/>
            <a:alphaOff val="-40000"/>
          </a:schemeClr>
        </a:solidFill>
        <a:ln w="15875" cap="flat" cmpd="sng" algn="ctr">
          <a:solidFill>
            <a:schemeClr val="accent2">
              <a:alpha val="90000"/>
              <a:hueOff val="0"/>
              <a:satOff val="0"/>
              <a:lumOff val="0"/>
              <a:alphaOff val="-4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36576" rIns="64008" bIns="36576" numCol="1" spcCol="1270" anchor="ctr" anchorCtr="0">
          <a:noAutofit/>
        </a:bodyPr>
        <a:lstStyle/>
        <a:p>
          <a:pPr marL="0" lvl="0" indent="0" algn="ctr" defTabSz="400050">
            <a:lnSpc>
              <a:spcPct val="90000"/>
            </a:lnSpc>
            <a:spcBef>
              <a:spcPct val="0"/>
            </a:spcBef>
            <a:spcAft>
              <a:spcPct val="35000"/>
            </a:spcAft>
            <a:buNone/>
          </a:pPr>
          <a:r>
            <a:rPr lang="es-ES" sz="900" b="1" kern="1200" dirty="0"/>
            <a:t>Agosto 1999, Jonathan James y la NASA</a:t>
          </a:r>
        </a:p>
      </dsp:txBody>
      <dsp:txXfrm>
        <a:off x="5447760" y="126548"/>
        <a:ext cx="2388294" cy="324461"/>
      </dsp:txXfrm>
    </dsp:sp>
    <dsp:sp modelId="{7E0D78CE-B371-468C-B262-DF02AF41C6A2}">
      <dsp:nvSpPr>
        <dsp:cNvPr id="0" name=""/>
        <dsp:cNvSpPr/>
      </dsp:nvSpPr>
      <dsp:spPr>
        <a:xfrm>
          <a:off x="5447760" y="451009"/>
          <a:ext cx="2388294" cy="759678"/>
        </a:xfrm>
        <a:prstGeom prst="rect">
          <a:avLst/>
        </a:prstGeom>
        <a:solidFill>
          <a:schemeClr val="accent2">
            <a:alpha val="90000"/>
            <a:tint val="40000"/>
            <a:hueOff val="0"/>
            <a:satOff val="0"/>
            <a:lumOff val="0"/>
            <a:alphaOff val="0"/>
          </a:schemeClr>
        </a:solidFill>
        <a:ln w="15875"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8006" tIns="48006" rIns="64008" bIns="72009" numCol="1" spcCol="1270" anchor="t" anchorCtr="0">
          <a:noAutofit/>
        </a:bodyPr>
        <a:lstStyle/>
        <a:p>
          <a:pPr marL="57150" lvl="1" indent="-57150" algn="l" defTabSz="400050">
            <a:lnSpc>
              <a:spcPct val="90000"/>
            </a:lnSpc>
            <a:spcBef>
              <a:spcPct val="0"/>
            </a:spcBef>
            <a:spcAft>
              <a:spcPct val="15000"/>
            </a:spcAft>
            <a:buChar char="•"/>
          </a:pPr>
          <a:r>
            <a:rPr lang="es-ES" sz="900" kern="1200" dirty="0"/>
            <a:t>Con tan solo 16 años, Jonathan se introdujo en los sistemas informáticos de la NASA y en los del departamento de defensa de los Estados Unidos.</a:t>
          </a:r>
        </a:p>
      </dsp:txBody>
      <dsp:txXfrm>
        <a:off x="5447760" y="451009"/>
        <a:ext cx="2388294" cy="759678"/>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98C5A7-5F15-4AEC-A91A-77B06954147A}">
      <dsp:nvSpPr>
        <dsp:cNvPr id="0" name=""/>
        <dsp:cNvSpPr/>
      </dsp:nvSpPr>
      <dsp:spPr>
        <a:xfrm>
          <a:off x="2449" y="91626"/>
          <a:ext cx="2388294" cy="259200"/>
        </a:xfrm>
        <a:prstGeom prst="rect">
          <a:avLst/>
        </a:prstGeom>
        <a:solidFill>
          <a:schemeClr val="accent2">
            <a:alpha val="90000"/>
            <a:hueOff val="0"/>
            <a:satOff val="0"/>
            <a:lumOff val="0"/>
            <a:alphaOff val="0"/>
          </a:schemeClr>
        </a:solidFill>
        <a:ln w="15875" cap="flat" cmpd="sng" algn="ctr">
          <a:solidFill>
            <a:schemeClr val="accent2">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36576" rIns="64008" bIns="36576" numCol="1" spcCol="1270" anchor="ctr" anchorCtr="0">
          <a:noAutofit/>
        </a:bodyPr>
        <a:lstStyle/>
        <a:p>
          <a:pPr marL="0" lvl="0" indent="0" algn="ctr" defTabSz="400050">
            <a:lnSpc>
              <a:spcPct val="90000"/>
            </a:lnSpc>
            <a:spcBef>
              <a:spcPct val="0"/>
            </a:spcBef>
            <a:spcAft>
              <a:spcPct val="35000"/>
            </a:spcAft>
            <a:buNone/>
          </a:pPr>
          <a:r>
            <a:rPr lang="es-CO" sz="900" b="1" i="0" kern="1200" dirty="0"/>
            <a:t>2005, COMMWARRIOR-A</a:t>
          </a:r>
          <a:endParaRPr lang="es-ES" sz="900" kern="1200" dirty="0"/>
        </a:p>
      </dsp:txBody>
      <dsp:txXfrm>
        <a:off x="2449" y="91626"/>
        <a:ext cx="2388294" cy="259200"/>
      </dsp:txXfrm>
    </dsp:sp>
    <dsp:sp modelId="{ABA10CA9-0C10-4243-AF2D-99D9D4095FA3}">
      <dsp:nvSpPr>
        <dsp:cNvPr id="0" name=""/>
        <dsp:cNvSpPr/>
      </dsp:nvSpPr>
      <dsp:spPr>
        <a:xfrm>
          <a:off x="2449" y="350826"/>
          <a:ext cx="2388294" cy="894784"/>
        </a:xfrm>
        <a:prstGeom prst="rect">
          <a:avLst/>
        </a:prstGeom>
        <a:solidFill>
          <a:schemeClr val="accent2">
            <a:alpha val="90000"/>
            <a:tint val="40000"/>
            <a:hueOff val="0"/>
            <a:satOff val="0"/>
            <a:lumOff val="0"/>
            <a:alphaOff val="0"/>
          </a:schemeClr>
        </a:solidFill>
        <a:ln w="15875"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8006" tIns="48006" rIns="64008" bIns="72009" numCol="1" spcCol="1270" anchor="t" anchorCtr="0">
          <a:noAutofit/>
        </a:bodyPr>
        <a:lstStyle/>
        <a:p>
          <a:pPr marL="57150" lvl="1" indent="-57150" algn="l" defTabSz="400050">
            <a:lnSpc>
              <a:spcPct val="90000"/>
            </a:lnSpc>
            <a:spcBef>
              <a:spcPct val="0"/>
            </a:spcBef>
            <a:spcAft>
              <a:spcPct val="15000"/>
            </a:spcAft>
            <a:buChar char="•"/>
          </a:pPr>
          <a:r>
            <a:rPr lang="es-ES" sz="900" kern="1200" dirty="0"/>
            <a:t>Es el primer virus conocido de teléfono móvil capaz de replicarse a través de mensajes MMS</a:t>
          </a:r>
        </a:p>
      </dsp:txBody>
      <dsp:txXfrm>
        <a:off x="2449" y="350826"/>
        <a:ext cx="2388294" cy="894784"/>
      </dsp:txXfrm>
    </dsp:sp>
    <dsp:sp modelId="{F6E15FDC-8577-47E1-B4C8-8A14923613CA}">
      <dsp:nvSpPr>
        <dsp:cNvPr id="0" name=""/>
        <dsp:cNvSpPr/>
      </dsp:nvSpPr>
      <dsp:spPr>
        <a:xfrm>
          <a:off x="2725104" y="91626"/>
          <a:ext cx="2388294" cy="259200"/>
        </a:xfrm>
        <a:prstGeom prst="rect">
          <a:avLst/>
        </a:prstGeom>
        <a:solidFill>
          <a:schemeClr val="accent2">
            <a:alpha val="90000"/>
            <a:hueOff val="0"/>
            <a:satOff val="0"/>
            <a:lumOff val="0"/>
            <a:alphaOff val="-20000"/>
          </a:schemeClr>
        </a:solidFill>
        <a:ln w="15875" cap="flat" cmpd="sng" algn="ctr">
          <a:solidFill>
            <a:schemeClr val="accent2">
              <a:alpha val="90000"/>
              <a:hueOff val="0"/>
              <a:satOff val="0"/>
              <a:lumOff val="0"/>
              <a:alphaOff val="-2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36576" rIns="64008" bIns="36576" numCol="1" spcCol="1270" anchor="ctr" anchorCtr="0">
          <a:noAutofit/>
        </a:bodyPr>
        <a:lstStyle/>
        <a:p>
          <a:pPr marL="0" lvl="0" indent="0" algn="ctr" defTabSz="400050">
            <a:lnSpc>
              <a:spcPct val="90000"/>
            </a:lnSpc>
            <a:spcBef>
              <a:spcPct val="0"/>
            </a:spcBef>
            <a:spcAft>
              <a:spcPct val="35000"/>
            </a:spcAft>
            <a:buNone/>
          </a:pPr>
          <a:r>
            <a:rPr lang="es-CO" sz="900" b="1" i="0" kern="1200" dirty="0"/>
            <a:t>Octubre 2008, CONFICKER</a:t>
          </a:r>
          <a:endParaRPr lang="es-ES" sz="900" kern="1200" dirty="0"/>
        </a:p>
      </dsp:txBody>
      <dsp:txXfrm>
        <a:off x="2725104" y="91626"/>
        <a:ext cx="2388294" cy="259200"/>
      </dsp:txXfrm>
    </dsp:sp>
    <dsp:sp modelId="{9FADC9BA-E4AC-4B42-A899-D07AE671F955}">
      <dsp:nvSpPr>
        <dsp:cNvPr id="0" name=""/>
        <dsp:cNvSpPr/>
      </dsp:nvSpPr>
      <dsp:spPr>
        <a:xfrm>
          <a:off x="2725104" y="350826"/>
          <a:ext cx="2388294" cy="894784"/>
        </a:xfrm>
        <a:prstGeom prst="rect">
          <a:avLst/>
        </a:prstGeom>
        <a:solidFill>
          <a:schemeClr val="accent2">
            <a:alpha val="90000"/>
            <a:tint val="40000"/>
            <a:hueOff val="0"/>
            <a:satOff val="0"/>
            <a:lumOff val="0"/>
            <a:alphaOff val="0"/>
          </a:schemeClr>
        </a:solidFill>
        <a:ln w="15875"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8006" tIns="48006" rIns="64008" bIns="72009" numCol="1" spcCol="1270" anchor="t" anchorCtr="0">
          <a:noAutofit/>
        </a:bodyPr>
        <a:lstStyle/>
        <a:p>
          <a:pPr marL="57150" lvl="1" indent="-57150" algn="l" defTabSz="400050">
            <a:lnSpc>
              <a:spcPct val="90000"/>
            </a:lnSpc>
            <a:spcBef>
              <a:spcPct val="0"/>
            </a:spcBef>
            <a:spcAft>
              <a:spcPct val="15000"/>
            </a:spcAft>
            <a:buChar char="•"/>
          </a:pPr>
          <a:r>
            <a:rPr lang="es-CO" sz="900" b="0" i="0" kern="1200" dirty="0"/>
            <a:t>Gusano que apareció en octubre de 2008 y está diseñado para atacar a los sistemas con Windows, ya que explota una vulnerabilidad de este sistema operativo. No se han descubierto los autores de este  gusano.</a:t>
          </a:r>
          <a:endParaRPr lang="es-ES" sz="900" kern="1200" dirty="0"/>
        </a:p>
      </dsp:txBody>
      <dsp:txXfrm>
        <a:off x="2725104" y="350826"/>
        <a:ext cx="2388294" cy="894784"/>
      </dsp:txXfrm>
    </dsp:sp>
    <dsp:sp modelId="{613A40AE-25B9-4891-8CF4-88ABEA71CA1C}">
      <dsp:nvSpPr>
        <dsp:cNvPr id="0" name=""/>
        <dsp:cNvSpPr/>
      </dsp:nvSpPr>
      <dsp:spPr>
        <a:xfrm>
          <a:off x="5447760" y="91626"/>
          <a:ext cx="2388294" cy="259200"/>
        </a:xfrm>
        <a:prstGeom prst="rect">
          <a:avLst/>
        </a:prstGeom>
        <a:solidFill>
          <a:schemeClr val="accent2">
            <a:alpha val="90000"/>
            <a:hueOff val="0"/>
            <a:satOff val="0"/>
            <a:lumOff val="0"/>
            <a:alphaOff val="-40000"/>
          </a:schemeClr>
        </a:solidFill>
        <a:ln w="15875" cap="flat" cmpd="sng" algn="ctr">
          <a:solidFill>
            <a:schemeClr val="accent2">
              <a:alpha val="90000"/>
              <a:hueOff val="0"/>
              <a:satOff val="0"/>
              <a:lumOff val="0"/>
              <a:alphaOff val="-4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40640" rIns="71120" bIns="40640" numCol="1" spcCol="1270" anchor="ctr" anchorCtr="0">
          <a:noAutofit/>
        </a:bodyPr>
        <a:lstStyle/>
        <a:p>
          <a:pPr marL="0" lvl="0" indent="0" algn="ctr" defTabSz="444500">
            <a:lnSpc>
              <a:spcPct val="90000"/>
            </a:lnSpc>
            <a:spcBef>
              <a:spcPct val="0"/>
            </a:spcBef>
            <a:spcAft>
              <a:spcPct val="35000"/>
            </a:spcAft>
            <a:buNone/>
          </a:pPr>
          <a:r>
            <a:rPr lang="es-ES" sz="1000" b="1" i="0" kern="1200" dirty="0">
              <a:solidFill>
                <a:prstClr val="white"/>
              </a:solidFill>
              <a:latin typeface="Calibri" panose="020F0502020204030204"/>
              <a:ea typeface="+mn-ea"/>
              <a:cs typeface="+mn-cs"/>
            </a:rPr>
            <a:t>2012, </a:t>
          </a:r>
          <a:r>
            <a:rPr lang="es-ES" sz="1000" b="1" i="0" kern="1200" dirty="0" err="1">
              <a:solidFill>
                <a:prstClr val="white"/>
              </a:solidFill>
              <a:latin typeface="Calibri" panose="020F0502020204030204"/>
              <a:ea typeface="+mn-ea"/>
              <a:cs typeface="+mn-cs"/>
            </a:rPr>
            <a:t>Linkedin</a:t>
          </a:r>
          <a:endParaRPr lang="es-ES" sz="1000" b="1" i="0" kern="1200" dirty="0">
            <a:solidFill>
              <a:prstClr val="white"/>
            </a:solidFill>
            <a:latin typeface="Calibri" panose="020F0502020204030204"/>
            <a:ea typeface="+mn-ea"/>
            <a:cs typeface="+mn-cs"/>
          </a:endParaRPr>
        </a:p>
      </dsp:txBody>
      <dsp:txXfrm>
        <a:off x="5447760" y="91626"/>
        <a:ext cx="2388294" cy="259200"/>
      </dsp:txXfrm>
    </dsp:sp>
    <dsp:sp modelId="{7E0D78CE-B371-468C-B262-DF02AF41C6A2}">
      <dsp:nvSpPr>
        <dsp:cNvPr id="0" name=""/>
        <dsp:cNvSpPr/>
      </dsp:nvSpPr>
      <dsp:spPr>
        <a:xfrm>
          <a:off x="5447760" y="350826"/>
          <a:ext cx="2388294" cy="894784"/>
        </a:xfrm>
        <a:prstGeom prst="rect">
          <a:avLst/>
        </a:prstGeom>
        <a:solidFill>
          <a:schemeClr val="accent2">
            <a:alpha val="90000"/>
            <a:tint val="40000"/>
            <a:hueOff val="0"/>
            <a:satOff val="0"/>
            <a:lumOff val="0"/>
            <a:alphaOff val="0"/>
          </a:schemeClr>
        </a:solidFill>
        <a:ln w="15875"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8006" tIns="48006" rIns="64008" bIns="72009" numCol="1" spcCol="1270" anchor="t" anchorCtr="0">
          <a:noAutofit/>
        </a:bodyPr>
        <a:lstStyle/>
        <a:p>
          <a:pPr marL="57150" lvl="1" indent="-57150" algn="l" defTabSz="400050">
            <a:lnSpc>
              <a:spcPct val="90000"/>
            </a:lnSpc>
            <a:spcBef>
              <a:spcPct val="0"/>
            </a:spcBef>
            <a:spcAft>
              <a:spcPct val="15000"/>
            </a:spcAft>
            <a:buChar char="•"/>
          </a:pPr>
          <a:r>
            <a:rPr lang="es-CO" sz="900" b="0" i="0" kern="1200" dirty="0"/>
            <a:t>LinkedIn fue atacado en 2012, cuando se filtraron casi 6,5 millones de cuentas de usuarios que dejaron de poder acceder a sus cuentas. Aunque LinkedIn avisó a los usuarios afectados, el mal ya estaba hecho, y la reputación cayó de forma importante.</a:t>
          </a:r>
          <a:endParaRPr lang="es-ES" sz="900" kern="1200" dirty="0"/>
        </a:p>
      </dsp:txBody>
      <dsp:txXfrm>
        <a:off x="5447760" y="350826"/>
        <a:ext cx="2388294" cy="894784"/>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98C5A7-5F15-4AEC-A91A-77B06954147A}">
      <dsp:nvSpPr>
        <dsp:cNvPr id="0" name=""/>
        <dsp:cNvSpPr/>
      </dsp:nvSpPr>
      <dsp:spPr>
        <a:xfrm>
          <a:off x="2449" y="60214"/>
          <a:ext cx="2388294" cy="259200"/>
        </a:xfrm>
        <a:prstGeom prst="rect">
          <a:avLst/>
        </a:prstGeom>
        <a:solidFill>
          <a:schemeClr val="accent2">
            <a:alpha val="90000"/>
            <a:hueOff val="0"/>
            <a:satOff val="0"/>
            <a:lumOff val="0"/>
            <a:alphaOff val="0"/>
          </a:schemeClr>
        </a:solidFill>
        <a:ln w="15875" cap="flat" cmpd="sng" algn="ctr">
          <a:solidFill>
            <a:schemeClr val="accent2">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36576" rIns="64008" bIns="36576" numCol="1" spcCol="1270" anchor="ctr" anchorCtr="0">
          <a:noAutofit/>
        </a:bodyPr>
        <a:lstStyle/>
        <a:p>
          <a:pPr marL="0" lvl="0" indent="0" algn="ctr" defTabSz="400050">
            <a:lnSpc>
              <a:spcPct val="90000"/>
            </a:lnSpc>
            <a:spcBef>
              <a:spcPct val="0"/>
            </a:spcBef>
            <a:spcAft>
              <a:spcPct val="35000"/>
            </a:spcAft>
            <a:buNone/>
          </a:pPr>
          <a:r>
            <a:rPr lang="es-ES" sz="900" b="1" i="0" kern="1200" dirty="0"/>
            <a:t>Adobe 2013</a:t>
          </a:r>
          <a:endParaRPr lang="es-ES" sz="900" b="1" kern="1200" dirty="0"/>
        </a:p>
      </dsp:txBody>
      <dsp:txXfrm>
        <a:off x="2449" y="60214"/>
        <a:ext cx="2388294" cy="259200"/>
      </dsp:txXfrm>
    </dsp:sp>
    <dsp:sp modelId="{ABA10CA9-0C10-4243-AF2D-99D9D4095FA3}">
      <dsp:nvSpPr>
        <dsp:cNvPr id="0" name=""/>
        <dsp:cNvSpPr/>
      </dsp:nvSpPr>
      <dsp:spPr>
        <a:xfrm>
          <a:off x="2449" y="319414"/>
          <a:ext cx="2388294" cy="1389656"/>
        </a:xfrm>
        <a:prstGeom prst="rect">
          <a:avLst/>
        </a:prstGeom>
        <a:solidFill>
          <a:schemeClr val="accent2">
            <a:alpha val="90000"/>
            <a:tint val="40000"/>
            <a:hueOff val="0"/>
            <a:satOff val="0"/>
            <a:lumOff val="0"/>
            <a:alphaOff val="0"/>
          </a:schemeClr>
        </a:solidFill>
        <a:ln w="15875"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8006" tIns="48006" rIns="64008" bIns="72009" numCol="1" spcCol="1270" anchor="t" anchorCtr="0">
          <a:noAutofit/>
        </a:bodyPr>
        <a:lstStyle/>
        <a:p>
          <a:pPr marL="57150" lvl="1" indent="-57150" algn="l" defTabSz="400050">
            <a:lnSpc>
              <a:spcPct val="90000"/>
            </a:lnSpc>
            <a:spcBef>
              <a:spcPct val="0"/>
            </a:spcBef>
            <a:spcAft>
              <a:spcPct val="15000"/>
            </a:spcAft>
            <a:buChar char="•"/>
          </a:pPr>
          <a:r>
            <a:rPr lang="es-CO" sz="900" b="0" i="0" kern="1200" dirty="0"/>
            <a:t>En 2013 Adobe vio como violaron sus sistemas y se filtraron alrededor de 130 millones de registros de clientes. Este punto marcó el inicio de la era del hacking masivo, algo solo superado posteriormente con el escándalo de 2018 con Facebook</a:t>
          </a:r>
          <a:endParaRPr lang="es-ES" sz="900" kern="1200" dirty="0"/>
        </a:p>
      </dsp:txBody>
      <dsp:txXfrm>
        <a:off x="2449" y="319414"/>
        <a:ext cx="2388294" cy="1389656"/>
      </dsp:txXfrm>
    </dsp:sp>
    <dsp:sp modelId="{F6E15FDC-8577-47E1-B4C8-8A14923613CA}">
      <dsp:nvSpPr>
        <dsp:cNvPr id="0" name=""/>
        <dsp:cNvSpPr/>
      </dsp:nvSpPr>
      <dsp:spPr>
        <a:xfrm>
          <a:off x="2725104" y="60214"/>
          <a:ext cx="2388294" cy="259200"/>
        </a:xfrm>
        <a:prstGeom prst="rect">
          <a:avLst/>
        </a:prstGeom>
        <a:solidFill>
          <a:schemeClr val="accent2">
            <a:alpha val="90000"/>
            <a:hueOff val="0"/>
            <a:satOff val="0"/>
            <a:lumOff val="0"/>
            <a:alphaOff val="-20000"/>
          </a:schemeClr>
        </a:solidFill>
        <a:ln w="15875" cap="flat" cmpd="sng" algn="ctr">
          <a:solidFill>
            <a:schemeClr val="accent2">
              <a:alpha val="90000"/>
              <a:hueOff val="0"/>
              <a:satOff val="0"/>
              <a:lumOff val="0"/>
              <a:alphaOff val="-2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36576" rIns="64008" bIns="36576" numCol="1" spcCol="1270" anchor="ctr" anchorCtr="0">
          <a:noAutofit/>
        </a:bodyPr>
        <a:lstStyle/>
        <a:p>
          <a:pPr marL="0" lvl="0" indent="0" algn="ctr" defTabSz="400050">
            <a:lnSpc>
              <a:spcPct val="90000"/>
            </a:lnSpc>
            <a:spcBef>
              <a:spcPct val="0"/>
            </a:spcBef>
            <a:spcAft>
              <a:spcPct val="35000"/>
            </a:spcAft>
            <a:buNone/>
          </a:pPr>
          <a:r>
            <a:rPr lang="es-CO" sz="900" b="1" i="0" kern="1200" dirty="0"/>
            <a:t>2014, </a:t>
          </a:r>
          <a:r>
            <a:rPr lang="es-ES" sz="900" b="1" i="0" kern="1200" dirty="0"/>
            <a:t>Mt. </a:t>
          </a:r>
          <a:r>
            <a:rPr lang="es-ES" sz="900" b="1" i="0" kern="1200" dirty="0" err="1"/>
            <a:t>Gox</a:t>
          </a:r>
          <a:r>
            <a:rPr lang="es-ES" sz="900" b="1" i="0" kern="1200" dirty="0"/>
            <a:t> </a:t>
          </a:r>
          <a:r>
            <a:rPr lang="es-ES" sz="900" b="1" i="0" kern="1200" dirty="0" err="1"/>
            <a:t>Hack</a:t>
          </a:r>
          <a:endParaRPr lang="es-ES" sz="900" b="1" kern="1200" dirty="0"/>
        </a:p>
      </dsp:txBody>
      <dsp:txXfrm>
        <a:off x="2725104" y="60214"/>
        <a:ext cx="2388294" cy="259200"/>
      </dsp:txXfrm>
    </dsp:sp>
    <dsp:sp modelId="{9FADC9BA-E4AC-4B42-A899-D07AE671F955}">
      <dsp:nvSpPr>
        <dsp:cNvPr id="0" name=""/>
        <dsp:cNvSpPr/>
      </dsp:nvSpPr>
      <dsp:spPr>
        <a:xfrm>
          <a:off x="2725104" y="319414"/>
          <a:ext cx="2388294" cy="1389656"/>
        </a:xfrm>
        <a:prstGeom prst="rect">
          <a:avLst/>
        </a:prstGeom>
        <a:solidFill>
          <a:schemeClr val="accent2">
            <a:alpha val="90000"/>
            <a:tint val="40000"/>
            <a:hueOff val="0"/>
            <a:satOff val="0"/>
            <a:lumOff val="0"/>
            <a:alphaOff val="0"/>
          </a:schemeClr>
        </a:solidFill>
        <a:ln w="15875"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8006" tIns="48006" rIns="64008" bIns="72009" numCol="1" spcCol="1270" anchor="t" anchorCtr="0">
          <a:noAutofit/>
        </a:bodyPr>
        <a:lstStyle/>
        <a:p>
          <a:pPr marL="57150" lvl="1" indent="-57150" algn="l" defTabSz="400050">
            <a:lnSpc>
              <a:spcPct val="90000"/>
            </a:lnSpc>
            <a:spcBef>
              <a:spcPct val="0"/>
            </a:spcBef>
            <a:spcAft>
              <a:spcPct val="15000"/>
            </a:spcAft>
            <a:buChar char="•"/>
          </a:pPr>
          <a:r>
            <a:rPr lang="es-CO" sz="900" b="0" i="0" kern="1200" dirty="0"/>
            <a:t>Ataque que afectó económicamente a millones de personas. Mt. </a:t>
          </a:r>
          <a:r>
            <a:rPr lang="es-CO" sz="900" b="0" i="0" kern="1200" dirty="0" err="1"/>
            <a:t>Gox</a:t>
          </a:r>
          <a:r>
            <a:rPr lang="es-CO" sz="900" b="0" i="0" kern="1200" dirty="0"/>
            <a:t> perdió millones de dólares en Bitcoin en 2014 por causa de un bug que bloqueó la cuenta de sus usuarios</a:t>
          </a:r>
          <a:endParaRPr lang="es-ES" sz="900" kern="1200" dirty="0"/>
        </a:p>
      </dsp:txBody>
      <dsp:txXfrm>
        <a:off x="2725104" y="319414"/>
        <a:ext cx="2388294" cy="1389656"/>
      </dsp:txXfrm>
    </dsp:sp>
    <dsp:sp modelId="{613A40AE-25B9-4891-8CF4-88ABEA71CA1C}">
      <dsp:nvSpPr>
        <dsp:cNvPr id="0" name=""/>
        <dsp:cNvSpPr/>
      </dsp:nvSpPr>
      <dsp:spPr>
        <a:xfrm>
          <a:off x="5447760" y="60214"/>
          <a:ext cx="2388294" cy="259200"/>
        </a:xfrm>
        <a:prstGeom prst="rect">
          <a:avLst/>
        </a:prstGeom>
        <a:solidFill>
          <a:schemeClr val="accent2">
            <a:alpha val="90000"/>
            <a:hueOff val="0"/>
            <a:satOff val="0"/>
            <a:lumOff val="0"/>
            <a:alphaOff val="-40000"/>
          </a:schemeClr>
        </a:solidFill>
        <a:ln w="15875" cap="flat" cmpd="sng" algn="ctr">
          <a:solidFill>
            <a:schemeClr val="accent2">
              <a:alpha val="90000"/>
              <a:hueOff val="0"/>
              <a:satOff val="0"/>
              <a:lumOff val="0"/>
              <a:alphaOff val="-4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36576" rIns="64008" bIns="36576" numCol="1" spcCol="1270" anchor="ctr" anchorCtr="0">
          <a:noAutofit/>
        </a:bodyPr>
        <a:lstStyle/>
        <a:p>
          <a:pPr marL="0" lvl="0" indent="0" algn="ctr" defTabSz="400050">
            <a:lnSpc>
              <a:spcPct val="90000"/>
            </a:lnSpc>
            <a:spcBef>
              <a:spcPct val="0"/>
            </a:spcBef>
            <a:spcAft>
              <a:spcPct val="35000"/>
            </a:spcAft>
            <a:buNone/>
          </a:pPr>
          <a:r>
            <a:rPr lang="es-CO" sz="900" b="1" i="0" kern="1200" dirty="0"/>
            <a:t>2015, </a:t>
          </a:r>
          <a:r>
            <a:rPr lang="es-ES" sz="900" b="1" i="0" kern="1200" dirty="0"/>
            <a:t>Ashley Madison</a:t>
          </a:r>
          <a:endParaRPr lang="es-ES" sz="900" b="1" kern="1200" dirty="0"/>
        </a:p>
      </dsp:txBody>
      <dsp:txXfrm>
        <a:off x="5447760" y="60214"/>
        <a:ext cx="2388294" cy="259200"/>
      </dsp:txXfrm>
    </dsp:sp>
    <dsp:sp modelId="{7E0D78CE-B371-468C-B262-DF02AF41C6A2}">
      <dsp:nvSpPr>
        <dsp:cNvPr id="0" name=""/>
        <dsp:cNvSpPr/>
      </dsp:nvSpPr>
      <dsp:spPr>
        <a:xfrm>
          <a:off x="5447760" y="319414"/>
          <a:ext cx="2388294" cy="1389656"/>
        </a:xfrm>
        <a:prstGeom prst="rect">
          <a:avLst/>
        </a:prstGeom>
        <a:solidFill>
          <a:schemeClr val="accent2">
            <a:alpha val="90000"/>
            <a:tint val="40000"/>
            <a:hueOff val="0"/>
            <a:satOff val="0"/>
            <a:lumOff val="0"/>
            <a:alphaOff val="0"/>
          </a:schemeClr>
        </a:solidFill>
        <a:ln w="15875"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8006" tIns="48006" rIns="64008" bIns="72009" numCol="1" spcCol="1270" anchor="t" anchorCtr="0">
          <a:noAutofit/>
        </a:bodyPr>
        <a:lstStyle/>
        <a:p>
          <a:pPr marL="57150" lvl="1" indent="-57150" algn="l" defTabSz="400050">
            <a:lnSpc>
              <a:spcPct val="90000"/>
            </a:lnSpc>
            <a:spcBef>
              <a:spcPct val="0"/>
            </a:spcBef>
            <a:spcAft>
              <a:spcPct val="15000"/>
            </a:spcAft>
            <a:buChar char="•"/>
          </a:pPr>
          <a:r>
            <a:rPr lang="es-CO" sz="900" b="0" i="0" kern="1200" dirty="0"/>
            <a:t>En julio de 2015 se filtraron tablas de la base de datos, el correo electrónico y otros datos corporativos filtrados de una web donde la privacidad era fundamental. Estamos hablando de una web citas entre personas casadas. Una web cuyo principal modelo de negocio se basa en el sigilo, donde la privacidad lo es todo, por lo que seguramente existe un gran equipo dedicado únicamente a eso, a ocultar la información.</a:t>
          </a:r>
          <a:endParaRPr lang="es-ES" sz="900" kern="1200" dirty="0"/>
        </a:p>
      </dsp:txBody>
      <dsp:txXfrm>
        <a:off x="5447760" y="319414"/>
        <a:ext cx="2388294" cy="1389656"/>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98C5A7-5F15-4AEC-A91A-77B06954147A}">
      <dsp:nvSpPr>
        <dsp:cNvPr id="0" name=""/>
        <dsp:cNvSpPr/>
      </dsp:nvSpPr>
      <dsp:spPr>
        <a:xfrm>
          <a:off x="2449" y="2647"/>
          <a:ext cx="2388294" cy="259200"/>
        </a:xfrm>
        <a:prstGeom prst="rect">
          <a:avLst/>
        </a:prstGeom>
        <a:solidFill>
          <a:schemeClr val="accent2">
            <a:alpha val="90000"/>
            <a:hueOff val="0"/>
            <a:satOff val="0"/>
            <a:lumOff val="0"/>
            <a:alphaOff val="0"/>
          </a:schemeClr>
        </a:solidFill>
        <a:ln w="15875" cap="flat" cmpd="sng" algn="ctr">
          <a:solidFill>
            <a:schemeClr val="accent2">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36576" rIns="64008" bIns="36576" numCol="1" spcCol="1270" anchor="ctr" anchorCtr="0">
          <a:noAutofit/>
        </a:bodyPr>
        <a:lstStyle/>
        <a:p>
          <a:pPr marL="0" lvl="0" indent="0" algn="ctr" defTabSz="400050">
            <a:lnSpc>
              <a:spcPct val="90000"/>
            </a:lnSpc>
            <a:spcBef>
              <a:spcPct val="0"/>
            </a:spcBef>
            <a:spcAft>
              <a:spcPct val="35000"/>
            </a:spcAft>
            <a:buNone/>
          </a:pPr>
          <a:r>
            <a:rPr lang="es-ES" sz="900" b="1" kern="1200" dirty="0"/>
            <a:t>2003, Cumbre Mundial</a:t>
          </a:r>
        </a:p>
      </dsp:txBody>
      <dsp:txXfrm>
        <a:off x="2449" y="2647"/>
        <a:ext cx="2388294" cy="259200"/>
      </dsp:txXfrm>
    </dsp:sp>
    <dsp:sp modelId="{ABA10CA9-0C10-4243-AF2D-99D9D4095FA3}">
      <dsp:nvSpPr>
        <dsp:cNvPr id="0" name=""/>
        <dsp:cNvSpPr/>
      </dsp:nvSpPr>
      <dsp:spPr>
        <a:xfrm>
          <a:off x="2449" y="261847"/>
          <a:ext cx="2388294" cy="1130253"/>
        </a:xfrm>
        <a:prstGeom prst="rect">
          <a:avLst/>
        </a:prstGeom>
        <a:solidFill>
          <a:schemeClr val="accent2">
            <a:alpha val="90000"/>
            <a:tint val="40000"/>
            <a:hueOff val="0"/>
            <a:satOff val="0"/>
            <a:lumOff val="0"/>
            <a:alphaOff val="0"/>
          </a:schemeClr>
        </a:solidFill>
        <a:ln w="15875"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8006" tIns="48006" rIns="64008" bIns="72009" numCol="1" spcCol="1270" anchor="t" anchorCtr="0">
          <a:noAutofit/>
        </a:bodyPr>
        <a:lstStyle/>
        <a:p>
          <a:pPr marL="57150" lvl="1" indent="-57150" algn="l" defTabSz="400050">
            <a:lnSpc>
              <a:spcPct val="90000"/>
            </a:lnSpc>
            <a:spcBef>
              <a:spcPct val="0"/>
            </a:spcBef>
            <a:spcAft>
              <a:spcPct val="15000"/>
            </a:spcAft>
            <a:buChar char="•"/>
          </a:pPr>
          <a:r>
            <a:rPr lang="es-ES" sz="900" kern="1200" dirty="0"/>
            <a:t>Cumbre mundial sobre la sociedad de la información en Ginebra</a:t>
          </a:r>
        </a:p>
      </dsp:txBody>
      <dsp:txXfrm>
        <a:off x="2449" y="261847"/>
        <a:ext cx="2388294" cy="1130253"/>
      </dsp:txXfrm>
    </dsp:sp>
    <dsp:sp modelId="{F6E15FDC-8577-47E1-B4C8-8A14923613CA}">
      <dsp:nvSpPr>
        <dsp:cNvPr id="0" name=""/>
        <dsp:cNvSpPr/>
      </dsp:nvSpPr>
      <dsp:spPr>
        <a:xfrm>
          <a:off x="2725104" y="2647"/>
          <a:ext cx="2388294" cy="259200"/>
        </a:xfrm>
        <a:prstGeom prst="rect">
          <a:avLst/>
        </a:prstGeom>
        <a:solidFill>
          <a:schemeClr val="accent2">
            <a:alpha val="90000"/>
            <a:hueOff val="0"/>
            <a:satOff val="0"/>
            <a:lumOff val="0"/>
            <a:alphaOff val="-20000"/>
          </a:schemeClr>
        </a:solidFill>
        <a:ln w="15875" cap="flat" cmpd="sng" algn="ctr">
          <a:solidFill>
            <a:schemeClr val="accent2">
              <a:alpha val="90000"/>
              <a:hueOff val="0"/>
              <a:satOff val="0"/>
              <a:lumOff val="0"/>
              <a:alphaOff val="-2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36576" rIns="64008" bIns="36576" numCol="1" spcCol="1270" anchor="ctr" anchorCtr="0">
          <a:noAutofit/>
        </a:bodyPr>
        <a:lstStyle/>
        <a:p>
          <a:pPr marL="0" lvl="0" indent="0" algn="ctr" defTabSz="400050">
            <a:lnSpc>
              <a:spcPct val="90000"/>
            </a:lnSpc>
            <a:spcBef>
              <a:spcPct val="0"/>
            </a:spcBef>
            <a:spcAft>
              <a:spcPct val="35000"/>
            </a:spcAft>
            <a:buNone/>
          </a:pPr>
          <a:r>
            <a:rPr lang="es-CO" sz="900" b="1" i="0" kern="1200" dirty="0"/>
            <a:t>2004, Código malicioso para Móviles</a:t>
          </a:r>
          <a:endParaRPr lang="es-ES" sz="900" kern="1200" dirty="0"/>
        </a:p>
      </dsp:txBody>
      <dsp:txXfrm>
        <a:off x="2725104" y="2647"/>
        <a:ext cx="2388294" cy="259200"/>
      </dsp:txXfrm>
    </dsp:sp>
    <dsp:sp modelId="{9FADC9BA-E4AC-4B42-A899-D07AE671F955}">
      <dsp:nvSpPr>
        <dsp:cNvPr id="0" name=""/>
        <dsp:cNvSpPr/>
      </dsp:nvSpPr>
      <dsp:spPr>
        <a:xfrm>
          <a:off x="2725104" y="261847"/>
          <a:ext cx="2388294" cy="1130253"/>
        </a:xfrm>
        <a:prstGeom prst="rect">
          <a:avLst/>
        </a:prstGeom>
        <a:solidFill>
          <a:schemeClr val="accent2">
            <a:alpha val="90000"/>
            <a:tint val="40000"/>
            <a:hueOff val="0"/>
            <a:satOff val="0"/>
            <a:lumOff val="0"/>
            <a:alphaOff val="0"/>
          </a:schemeClr>
        </a:solidFill>
        <a:ln w="15875"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8006" tIns="48006" rIns="64008" bIns="72009" numCol="1" spcCol="1270" anchor="t" anchorCtr="0">
          <a:noAutofit/>
        </a:bodyPr>
        <a:lstStyle/>
        <a:p>
          <a:pPr marL="57150" lvl="1" indent="-57150" algn="l" defTabSz="400050">
            <a:lnSpc>
              <a:spcPct val="90000"/>
            </a:lnSpc>
            <a:spcBef>
              <a:spcPct val="0"/>
            </a:spcBef>
            <a:spcAft>
              <a:spcPct val="15000"/>
            </a:spcAft>
            <a:buChar char="•"/>
          </a:pPr>
          <a:r>
            <a:rPr lang="es-ES" sz="900" kern="1200" dirty="0"/>
            <a:t>Desde el hallazgo de CABIR en junio de 2004, un investigador español realizó una prueba de concepto de un malware sobre el S.O. Symbian de Nokia; confirmando la propagación de un gusano de móvil a móvil</a:t>
          </a:r>
        </a:p>
      </dsp:txBody>
      <dsp:txXfrm>
        <a:off x="2725104" y="261847"/>
        <a:ext cx="2388294" cy="1130253"/>
      </dsp:txXfrm>
    </dsp:sp>
    <dsp:sp modelId="{613A40AE-25B9-4891-8CF4-88ABEA71CA1C}">
      <dsp:nvSpPr>
        <dsp:cNvPr id="0" name=""/>
        <dsp:cNvSpPr/>
      </dsp:nvSpPr>
      <dsp:spPr>
        <a:xfrm>
          <a:off x="5447760" y="2647"/>
          <a:ext cx="2388294" cy="259200"/>
        </a:xfrm>
        <a:prstGeom prst="rect">
          <a:avLst/>
        </a:prstGeom>
        <a:solidFill>
          <a:schemeClr val="accent2">
            <a:alpha val="90000"/>
            <a:hueOff val="0"/>
            <a:satOff val="0"/>
            <a:lumOff val="0"/>
            <a:alphaOff val="-40000"/>
          </a:schemeClr>
        </a:solidFill>
        <a:ln w="15875" cap="flat" cmpd="sng" algn="ctr">
          <a:solidFill>
            <a:schemeClr val="accent2">
              <a:alpha val="90000"/>
              <a:hueOff val="0"/>
              <a:satOff val="0"/>
              <a:lumOff val="0"/>
              <a:alphaOff val="-4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36576" rIns="64008" bIns="36576" numCol="1" spcCol="1270" anchor="ctr" anchorCtr="0">
          <a:noAutofit/>
        </a:bodyPr>
        <a:lstStyle/>
        <a:p>
          <a:pPr marL="0" lvl="0" indent="0" algn="ctr" defTabSz="400050">
            <a:lnSpc>
              <a:spcPct val="90000"/>
            </a:lnSpc>
            <a:spcBef>
              <a:spcPct val="0"/>
            </a:spcBef>
            <a:spcAft>
              <a:spcPct val="35000"/>
            </a:spcAft>
            <a:buNone/>
          </a:pPr>
          <a:r>
            <a:rPr lang="es-CO" sz="900" b="1" i="0" kern="1200" dirty="0"/>
            <a:t>2004, </a:t>
          </a:r>
          <a:r>
            <a:rPr lang="es-CO" sz="900" b="1" i="0" kern="1200" dirty="0" err="1"/>
            <a:t>MyDOOM</a:t>
          </a:r>
          <a:r>
            <a:rPr lang="es-CO" sz="900" b="1" i="0" kern="1200" dirty="0"/>
            <a:t>, el peor “Gusano” de todos</a:t>
          </a:r>
          <a:endParaRPr lang="es-ES" sz="900" kern="1200" dirty="0"/>
        </a:p>
      </dsp:txBody>
      <dsp:txXfrm>
        <a:off x="5447760" y="2647"/>
        <a:ext cx="2388294" cy="259200"/>
      </dsp:txXfrm>
    </dsp:sp>
    <dsp:sp modelId="{7E0D78CE-B371-468C-B262-DF02AF41C6A2}">
      <dsp:nvSpPr>
        <dsp:cNvPr id="0" name=""/>
        <dsp:cNvSpPr/>
      </dsp:nvSpPr>
      <dsp:spPr>
        <a:xfrm>
          <a:off x="5447760" y="261847"/>
          <a:ext cx="2388294" cy="1130253"/>
        </a:xfrm>
        <a:prstGeom prst="rect">
          <a:avLst/>
        </a:prstGeom>
        <a:solidFill>
          <a:schemeClr val="accent2">
            <a:alpha val="90000"/>
            <a:tint val="40000"/>
            <a:hueOff val="0"/>
            <a:satOff val="0"/>
            <a:lumOff val="0"/>
            <a:alphaOff val="0"/>
          </a:schemeClr>
        </a:solidFill>
        <a:ln w="15875"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8006" tIns="48006" rIns="64008" bIns="72009" numCol="1" spcCol="1270" anchor="t" anchorCtr="0">
          <a:noAutofit/>
        </a:bodyPr>
        <a:lstStyle/>
        <a:p>
          <a:pPr marL="57150" lvl="1" indent="-57150" algn="l" defTabSz="400050">
            <a:lnSpc>
              <a:spcPct val="90000"/>
            </a:lnSpc>
            <a:spcBef>
              <a:spcPct val="0"/>
            </a:spcBef>
            <a:spcAft>
              <a:spcPct val="15000"/>
            </a:spcAft>
            <a:buChar char="•"/>
          </a:pPr>
          <a:r>
            <a:rPr lang="es-CO" sz="900" b="0" i="0" kern="1200" dirty="0"/>
            <a:t>Primero, genera un ataque  </a:t>
          </a:r>
          <a:r>
            <a:rPr lang="es-CO" sz="900" b="0" i="0" kern="1200" dirty="0" err="1"/>
            <a:t>DDoS</a:t>
          </a:r>
          <a:r>
            <a:rPr lang="es-CO" sz="900" b="0" i="0" kern="1200" dirty="0"/>
            <a:t> (</a:t>
          </a:r>
          <a:r>
            <a:rPr lang="es-CO" sz="900" b="1" i="0" kern="1200" dirty="0"/>
            <a:t>ataque de negación de servicio distribuido),</a:t>
          </a:r>
          <a:r>
            <a:rPr lang="es-CO" sz="900" b="0" i="0" kern="1200" dirty="0"/>
            <a:t> que causó notoriedad en 2004 , y luego busca distribuirse a través de las cuentas de correo. Además, envía una petición a un motor de búsqueda externo, por lo que en su momento logro generar algunos problemas de velocidad de Google</a:t>
          </a:r>
          <a:endParaRPr lang="es-ES" sz="900" kern="1200" dirty="0"/>
        </a:p>
      </dsp:txBody>
      <dsp:txXfrm>
        <a:off x="5447760" y="261847"/>
        <a:ext cx="2388294" cy="1130253"/>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82" name="Rectangle 2"/>
          <p:cNvSpPr>
            <a:spLocks noGrp="1" noChangeArrowheads="1"/>
          </p:cNvSpPr>
          <p:nvPr>
            <p:ph type="hdr" sz="quarter"/>
          </p:nvPr>
        </p:nvSpPr>
        <p:spPr bwMode="auto">
          <a:xfrm>
            <a:off x="0" y="0"/>
            <a:ext cx="2946400" cy="4968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spcBef>
                <a:spcPct val="0"/>
              </a:spcBef>
              <a:buFontTx/>
              <a:buNone/>
              <a:defRPr sz="1200" b="0" smtClean="0">
                <a:solidFill>
                  <a:schemeClr val="tx1"/>
                </a:solidFill>
                <a:latin typeface="Arial" charset="0"/>
              </a:defRPr>
            </a:lvl1pPr>
          </a:lstStyle>
          <a:p>
            <a:pPr>
              <a:defRPr/>
            </a:pPr>
            <a:endParaRPr lang="es-ES" dirty="0"/>
          </a:p>
        </p:txBody>
      </p:sp>
      <p:sp>
        <p:nvSpPr>
          <p:cNvPr id="20483" name="Rectangle 3"/>
          <p:cNvSpPr>
            <a:spLocks noGrp="1" noChangeArrowheads="1"/>
          </p:cNvSpPr>
          <p:nvPr>
            <p:ph type="dt" sz="quarter" idx="1"/>
          </p:nvPr>
        </p:nvSpPr>
        <p:spPr bwMode="auto">
          <a:xfrm>
            <a:off x="3849688" y="0"/>
            <a:ext cx="2946400" cy="4968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spcBef>
                <a:spcPct val="0"/>
              </a:spcBef>
              <a:buFontTx/>
              <a:buNone/>
              <a:defRPr sz="1200" b="0" smtClean="0">
                <a:solidFill>
                  <a:schemeClr val="tx1"/>
                </a:solidFill>
                <a:latin typeface="Arial" charset="0"/>
              </a:defRPr>
            </a:lvl1pPr>
          </a:lstStyle>
          <a:p>
            <a:pPr>
              <a:defRPr/>
            </a:pPr>
            <a:endParaRPr lang="es-ES" dirty="0"/>
          </a:p>
        </p:txBody>
      </p:sp>
      <p:sp>
        <p:nvSpPr>
          <p:cNvPr id="20484" name="Rectangle 4"/>
          <p:cNvSpPr>
            <a:spLocks noGrp="1" noChangeArrowheads="1"/>
          </p:cNvSpPr>
          <p:nvPr>
            <p:ph type="ftr" sz="quarter" idx="2"/>
          </p:nvPr>
        </p:nvSpPr>
        <p:spPr bwMode="auto">
          <a:xfrm>
            <a:off x="0" y="9428163"/>
            <a:ext cx="2946400" cy="496887"/>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spcBef>
                <a:spcPct val="0"/>
              </a:spcBef>
              <a:buFontTx/>
              <a:buNone/>
              <a:defRPr sz="1200" b="0" smtClean="0">
                <a:solidFill>
                  <a:schemeClr val="tx1"/>
                </a:solidFill>
                <a:latin typeface="Arial" charset="0"/>
              </a:defRPr>
            </a:lvl1pPr>
          </a:lstStyle>
          <a:p>
            <a:pPr>
              <a:defRPr/>
            </a:pPr>
            <a:endParaRPr lang="es-ES" dirty="0"/>
          </a:p>
        </p:txBody>
      </p:sp>
      <p:sp>
        <p:nvSpPr>
          <p:cNvPr id="20485" name="Rectangle 5"/>
          <p:cNvSpPr>
            <a:spLocks noGrp="1" noChangeArrowheads="1"/>
          </p:cNvSpPr>
          <p:nvPr>
            <p:ph type="sldNum" sz="quarter" idx="3"/>
          </p:nvPr>
        </p:nvSpPr>
        <p:spPr bwMode="auto">
          <a:xfrm>
            <a:off x="3849688" y="9428163"/>
            <a:ext cx="2946400" cy="496887"/>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spcBef>
                <a:spcPct val="0"/>
              </a:spcBef>
              <a:buFontTx/>
              <a:buNone/>
              <a:defRPr sz="1200" b="0" smtClean="0">
                <a:solidFill>
                  <a:schemeClr val="tx1"/>
                </a:solidFill>
                <a:latin typeface="Arial" charset="0"/>
              </a:defRPr>
            </a:lvl1pPr>
          </a:lstStyle>
          <a:p>
            <a:pPr>
              <a:defRPr/>
            </a:pPr>
            <a:fld id="{81C88F82-689B-43A9-B87C-A7EC8ADB966D}" type="slidenum">
              <a:rPr lang="es-ES"/>
              <a:pPr>
                <a:defRPr/>
              </a:pPr>
              <a:t>‹Nº›</a:t>
            </a:fld>
            <a:endParaRPr lang="es-ES" dirty="0"/>
          </a:p>
        </p:txBody>
      </p:sp>
    </p:spTree>
    <p:extLst>
      <p:ext uri="{BB962C8B-B14F-4D97-AF65-F5344CB8AC3E}">
        <p14:creationId xmlns:p14="http://schemas.microsoft.com/office/powerpoint/2010/main" val="78391203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5170" name="Rectangle 2"/>
          <p:cNvSpPr>
            <a:spLocks noGrp="1" noChangeArrowheads="1"/>
          </p:cNvSpPr>
          <p:nvPr>
            <p:ph type="hdr" sz="quarter"/>
          </p:nvPr>
        </p:nvSpPr>
        <p:spPr bwMode="auto">
          <a:xfrm>
            <a:off x="0" y="0"/>
            <a:ext cx="2946400" cy="4968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spcBef>
                <a:spcPct val="0"/>
              </a:spcBef>
              <a:buFontTx/>
              <a:buNone/>
              <a:defRPr sz="1200" b="0" smtClean="0">
                <a:solidFill>
                  <a:schemeClr val="tx1"/>
                </a:solidFill>
                <a:latin typeface="Arial" charset="0"/>
              </a:defRPr>
            </a:lvl1pPr>
          </a:lstStyle>
          <a:p>
            <a:pPr>
              <a:defRPr/>
            </a:pPr>
            <a:endParaRPr lang="es-ES" dirty="0"/>
          </a:p>
        </p:txBody>
      </p:sp>
      <p:sp>
        <p:nvSpPr>
          <p:cNvPr id="135171" name="Rectangle 3"/>
          <p:cNvSpPr>
            <a:spLocks noGrp="1" noChangeArrowheads="1"/>
          </p:cNvSpPr>
          <p:nvPr>
            <p:ph type="dt" idx="1"/>
          </p:nvPr>
        </p:nvSpPr>
        <p:spPr bwMode="auto">
          <a:xfrm>
            <a:off x="3849688" y="0"/>
            <a:ext cx="2946400" cy="4968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spcBef>
                <a:spcPct val="0"/>
              </a:spcBef>
              <a:buFontTx/>
              <a:buNone/>
              <a:defRPr sz="1200" b="0" smtClean="0">
                <a:solidFill>
                  <a:schemeClr val="tx1"/>
                </a:solidFill>
                <a:latin typeface="Arial" charset="0"/>
              </a:defRPr>
            </a:lvl1pPr>
          </a:lstStyle>
          <a:p>
            <a:pPr>
              <a:defRPr/>
            </a:pPr>
            <a:endParaRPr lang="es-ES" dirty="0"/>
          </a:p>
        </p:txBody>
      </p:sp>
      <p:sp>
        <p:nvSpPr>
          <p:cNvPr id="31748" name="Rectangle 4"/>
          <p:cNvSpPr>
            <a:spLocks noGrp="1" noRot="1" noChangeAspect="1" noChangeArrowheads="1" noTextEdit="1"/>
          </p:cNvSpPr>
          <p:nvPr>
            <p:ph type="sldImg" idx="2"/>
          </p:nvPr>
        </p:nvSpPr>
        <p:spPr bwMode="auto">
          <a:xfrm>
            <a:off x="711200" y="744538"/>
            <a:ext cx="5375275" cy="3722687"/>
          </a:xfrm>
          <a:prstGeom prst="rect">
            <a:avLst/>
          </a:prstGeom>
          <a:noFill/>
          <a:ln w="9525">
            <a:solidFill>
              <a:srgbClr val="000000"/>
            </a:solidFill>
            <a:miter lim="800000"/>
            <a:headEnd/>
            <a:tailEnd/>
          </a:ln>
        </p:spPr>
      </p:sp>
      <p:sp>
        <p:nvSpPr>
          <p:cNvPr id="135173" name="Rectangle 5"/>
          <p:cNvSpPr>
            <a:spLocks noGrp="1" noChangeArrowheads="1"/>
          </p:cNvSpPr>
          <p:nvPr>
            <p:ph type="body" sz="quarter" idx="3"/>
          </p:nvPr>
        </p:nvSpPr>
        <p:spPr bwMode="auto">
          <a:xfrm>
            <a:off x="679450" y="4714875"/>
            <a:ext cx="5438775" cy="44672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s-ES" noProof="0"/>
              <a:t>Haga clic para modificar el estilo de texto del patrón</a:t>
            </a:r>
          </a:p>
          <a:p>
            <a:pPr lvl="1"/>
            <a:r>
              <a:rPr lang="es-ES" noProof="0"/>
              <a:t>Segundo nivel</a:t>
            </a:r>
          </a:p>
          <a:p>
            <a:pPr lvl="2"/>
            <a:r>
              <a:rPr lang="es-ES" noProof="0"/>
              <a:t>Tercer nivel</a:t>
            </a:r>
          </a:p>
          <a:p>
            <a:pPr lvl="3"/>
            <a:r>
              <a:rPr lang="es-ES" noProof="0"/>
              <a:t>Cuarto nivel</a:t>
            </a:r>
          </a:p>
          <a:p>
            <a:pPr lvl="4"/>
            <a:r>
              <a:rPr lang="es-ES" noProof="0"/>
              <a:t>Quinto nivel</a:t>
            </a:r>
          </a:p>
        </p:txBody>
      </p:sp>
      <p:sp>
        <p:nvSpPr>
          <p:cNvPr id="135174" name="Rectangle 6"/>
          <p:cNvSpPr>
            <a:spLocks noGrp="1" noChangeArrowheads="1"/>
          </p:cNvSpPr>
          <p:nvPr>
            <p:ph type="ftr" sz="quarter" idx="4"/>
          </p:nvPr>
        </p:nvSpPr>
        <p:spPr bwMode="auto">
          <a:xfrm>
            <a:off x="0" y="9428163"/>
            <a:ext cx="2946400" cy="496887"/>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spcBef>
                <a:spcPct val="0"/>
              </a:spcBef>
              <a:buFontTx/>
              <a:buNone/>
              <a:defRPr sz="1200" b="0" smtClean="0">
                <a:solidFill>
                  <a:schemeClr val="tx1"/>
                </a:solidFill>
                <a:latin typeface="Arial" charset="0"/>
              </a:defRPr>
            </a:lvl1pPr>
          </a:lstStyle>
          <a:p>
            <a:pPr>
              <a:defRPr/>
            </a:pPr>
            <a:endParaRPr lang="es-ES" dirty="0"/>
          </a:p>
        </p:txBody>
      </p:sp>
      <p:sp>
        <p:nvSpPr>
          <p:cNvPr id="135175" name="Rectangle 7"/>
          <p:cNvSpPr>
            <a:spLocks noGrp="1" noChangeArrowheads="1"/>
          </p:cNvSpPr>
          <p:nvPr>
            <p:ph type="sldNum" sz="quarter" idx="5"/>
          </p:nvPr>
        </p:nvSpPr>
        <p:spPr bwMode="auto">
          <a:xfrm>
            <a:off x="3849688" y="9428163"/>
            <a:ext cx="2946400" cy="496887"/>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spcBef>
                <a:spcPct val="0"/>
              </a:spcBef>
              <a:buFontTx/>
              <a:buNone/>
              <a:defRPr sz="1200" b="0" smtClean="0">
                <a:solidFill>
                  <a:schemeClr val="tx1"/>
                </a:solidFill>
                <a:latin typeface="Arial" charset="0"/>
              </a:defRPr>
            </a:lvl1pPr>
          </a:lstStyle>
          <a:p>
            <a:pPr>
              <a:defRPr/>
            </a:pPr>
            <a:fld id="{E8485EBF-0CA8-4647-9338-D034818AC892}" type="slidenum">
              <a:rPr lang="es-ES"/>
              <a:pPr>
                <a:defRPr/>
              </a:pPr>
              <a:t>‹Nº›</a:t>
            </a:fld>
            <a:endParaRPr lang="es-ES" dirty="0"/>
          </a:p>
        </p:txBody>
      </p:sp>
    </p:spTree>
    <p:extLst>
      <p:ext uri="{BB962C8B-B14F-4D97-AF65-F5344CB8AC3E}">
        <p14:creationId xmlns:p14="http://schemas.microsoft.com/office/powerpoint/2010/main" val="320545541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dirty="0"/>
          </a:p>
        </p:txBody>
      </p:sp>
      <p:sp>
        <p:nvSpPr>
          <p:cNvPr id="4" name="3 Marcador de número de diapositiva"/>
          <p:cNvSpPr>
            <a:spLocks noGrp="1"/>
          </p:cNvSpPr>
          <p:nvPr>
            <p:ph type="sldNum" sz="quarter" idx="10"/>
          </p:nvPr>
        </p:nvSpPr>
        <p:spPr/>
        <p:txBody>
          <a:bodyPr/>
          <a:lstStyle/>
          <a:p>
            <a:pPr>
              <a:defRPr/>
            </a:pPr>
            <a:fld id="{E8485EBF-0CA8-4647-9338-D034818AC892}" type="slidenum">
              <a:rPr lang="es-ES" smtClean="0"/>
              <a:pPr>
                <a:defRPr/>
              </a:pPr>
              <a:t>45</a:t>
            </a:fld>
            <a:endParaRPr lang="es-E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dirty="0"/>
          </a:p>
        </p:txBody>
      </p:sp>
      <p:sp>
        <p:nvSpPr>
          <p:cNvPr id="4" name="3 Marcador de número de diapositiva"/>
          <p:cNvSpPr>
            <a:spLocks noGrp="1"/>
          </p:cNvSpPr>
          <p:nvPr>
            <p:ph type="sldNum" sz="quarter" idx="10"/>
          </p:nvPr>
        </p:nvSpPr>
        <p:spPr/>
        <p:txBody>
          <a:bodyPr/>
          <a:lstStyle/>
          <a:p>
            <a:pPr>
              <a:defRPr/>
            </a:pPr>
            <a:fld id="{E8485EBF-0CA8-4647-9338-D034818AC892}" type="slidenum">
              <a:rPr lang="es-ES" smtClean="0"/>
              <a:pPr>
                <a:defRPr/>
              </a:pPr>
              <a:t>53</a:t>
            </a:fld>
            <a:endParaRPr lang="es-E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sp>
        <p:nvSpPr>
          <p:cNvPr id="7" name="Rectangle 6"/>
          <p:cNvSpPr/>
          <p:nvPr/>
        </p:nvSpPr>
        <p:spPr>
          <a:xfrm>
            <a:off x="2581" y="6400800"/>
            <a:ext cx="9903421"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3" y="6334316"/>
            <a:ext cx="9903421"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891540" y="758952"/>
            <a:ext cx="817245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893791" y="4455621"/>
            <a:ext cx="817245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pPr>
              <a:defRPr/>
            </a:pPr>
            <a:endParaRPr lang="es-ES" dirty="0"/>
          </a:p>
        </p:txBody>
      </p:sp>
      <p:sp>
        <p:nvSpPr>
          <p:cNvPr id="5" name="Footer Placeholder 4"/>
          <p:cNvSpPr>
            <a:spLocks noGrp="1"/>
          </p:cNvSpPr>
          <p:nvPr>
            <p:ph type="ftr" sz="quarter" idx="11"/>
          </p:nvPr>
        </p:nvSpPr>
        <p:spPr/>
        <p:txBody>
          <a:bodyPr/>
          <a:lstStyle/>
          <a:p>
            <a:pPr>
              <a:defRPr/>
            </a:pPr>
            <a:endParaRPr lang="es-ES" dirty="0"/>
          </a:p>
        </p:txBody>
      </p:sp>
      <p:sp>
        <p:nvSpPr>
          <p:cNvPr id="6" name="Slide Number Placeholder 5"/>
          <p:cNvSpPr>
            <a:spLocks noGrp="1"/>
          </p:cNvSpPr>
          <p:nvPr>
            <p:ph type="sldNum" sz="quarter" idx="12"/>
          </p:nvPr>
        </p:nvSpPr>
        <p:spPr/>
        <p:txBody>
          <a:bodyPr/>
          <a:lstStyle/>
          <a:p>
            <a:pPr>
              <a:defRPr/>
            </a:pPr>
            <a:fld id="{E76EE9D5-0A39-4034-861B-91E8E6E628E1}" type="slidenum">
              <a:rPr lang="es-ES" smtClean="0"/>
              <a:pPr>
                <a:defRPr/>
              </a:pPr>
              <a:t>‹Nº›</a:t>
            </a:fld>
            <a:endParaRPr lang="es-ES" dirty="0"/>
          </a:p>
        </p:txBody>
      </p:sp>
      <p:cxnSp>
        <p:nvCxnSpPr>
          <p:cNvPr id="9" name="Straight Connector 8"/>
          <p:cNvCxnSpPr/>
          <p:nvPr/>
        </p:nvCxnSpPr>
        <p:spPr>
          <a:xfrm>
            <a:off x="981223" y="4343400"/>
            <a:ext cx="80238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01199738"/>
      </p:ext>
    </p:extLst>
  </p:cSld>
  <p:clrMapOvr>
    <a:masterClrMapping/>
  </p:clrMapOvr>
  <p:transition spd="med">
    <p:strips dir="rd"/>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pPr>
              <a:defRPr/>
            </a:pPr>
            <a:endParaRPr lang="es-ES" dirty="0"/>
          </a:p>
        </p:txBody>
      </p:sp>
      <p:sp>
        <p:nvSpPr>
          <p:cNvPr id="5" name="Footer Placeholder 4"/>
          <p:cNvSpPr>
            <a:spLocks noGrp="1"/>
          </p:cNvSpPr>
          <p:nvPr>
            <p:ph type="ftr" sz="quarter" idx="11"/>
          </p:nvPr>
        </p:nvSpPr>
        <p:spPr/>
        <p:txBody>
          <a:bodyPr/>
          <a:lstStyle/>
          <a:p>
            <a:pPr>
              <a:defRPr/>
            </a:pPr>
            <a:endParaRPr lang="es-ES" dirty="0"/>
          </a:p>
        </p:txBody>
      </p:sp>
      <p:sp>
        <p:nvSpPr>
          <p:cNvPr id="6" name="Slide Number Placeholder 5"/>
          <p:cNvSpPr>
            <a:spLocks noGrp="1"/>
          </p:cNvSpPr>
          <p:nvPr>
            <p:ph type="sldNum" sz="quarter" idx="12"/>
          </p:nvPr>
        </p:nvSpPr>
        <p:spPr/>
        <p:txBody>
          <a:bodyPr/>
          <a:lstStyle/>
          <a:p>
            <a:pPr>
              <a:defRPr/>
            </a:pPr>
            <a:fld id="{BEFC00DB-AF18-48DA-BE0A-2CE0029AA217}" type="slidenum">
              <a:rPr lang="es-ES" smtClean="0"/>
              <a:pPr>
                <a:defRPr/>
              </a:pPr>
              <a:t>‹Nº›</a:t>
            </a:fld>
            <a:endParaRPr lang="es-ES" dirty="0"/>
          </a:p>
        </p:txBody>
      </p:sp>
    </p:spTree>
    <p:extLst>
      <p:ext uri="{BB962C8B-B14F-4D97-AF65-F5344CB8AC3E}">
        <p14:creationId xmlns:p14="http://schemas.microsoft.com/office/powerpoint/2010/main" val="2925438300"/>
      </p:ext>
    </p:extLst>
  </p:cSld>
  <p:clrMapOvr>
    <a:masterClrMapping/>
  </p:clrMapOvr>
  <p:transition spd="med">
    <p:strips dir="rd"/>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Título vertical y texto">
    <p:spTree>
      <p:nvGrpSpPr>
        <p:cNvPr id="1" name=""/>
        <p:cNvGrpSpPr/>
        <p:nvPr/>
      </p:nvGrpSpPr>
      <p:grpSpPr>
        <a:xfrm>
          <a:off x="0" y="0"/>
          <a:ext cx="0" cy="0"/>
          <a:chOff x="0" y="0"/>
          <a:chExt cx="0" cy="0"/>
        </a:xfrm>
      </p:grpSpPr>
      <p:sp>
        <p:nvSpPr>
          <p:cNvPr id="7" name="Rectangle 6"/>
          <p:cNvSpPr/>
          <p:nvPr/>
        </p:nvSpPr>
        <p:spPr>
          <a:xfrm>
            <a:off x="2581" y="6400800"/>
            <a:ext cx="9903421"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3" y="6334316"/>
            <a:ext cx="9903421"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7088982" y="414780"/>
            <a:ext cx="2135981" cy="5757421"/>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681038" y="414779"/>
            <a:ext cx="6284119" cy="5757420"/>
          </a:xfrm>
        </p:spPr>
        <p:txBody>
          <a:bodyPr vert="eaVert" lIns="45720" tIns="0" rIns="45720" bIns="0"/>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pPr>
              <a:defRPr/>
            </a:pPr>
            <a:endParaRPr lang="es-ES" dirty="0"/>
          </a:p>
        </p:txBody>
      </p:sp>
      <p:sp>
        <p:nvSpPr>
          <p:cNvPr id="5" name="Footer Placeholder 4"/>
          <p:cNvSpPr>
            <a:spLocks noGrp="1"/>
          </p:cNvSpPr>
          <p:nvPr>
            <p:ph type="ftr" sz="quarter" idx="11"/>
          </p:nvPr>
        </p:nvSpPr>
        <p:spPr/>
        <p:txBody>
          <a:bodyPr/>
          <a:lstStyle/>
          <a:p>
            <a:pPr>
              <a:defRPr/>
            </a:pPr>
            <a:endParaRPr lang="es-ES" dirty="0"/>
          </a:p>
        </p:txBody>
      </p:sp>
      <p:sp>
        <p:nvSpPr>
          <p:cNvPr id="6" name="Slide Number Placeholder 5"/>
          <p:cNvSpPr>
            <a:spLocks noGrp="1"/>
          </p:cNvSpPr>
          <p:nvPr>
            <p:ph type="sldNum" sz="quarter" idx="12"/>
          </p:nvPr>
        </p:nvSpPr>
        <p:spPr/>
        <p:txBody>
          <a:bodyPr/>
          <a:lstStyle/>
          <a:p>
            <a:pPr>
              <a:defRPr/>
            </a:pPr>
            <a:fld id="{E83B325A-D541-44E3-A866-D5ABF4DF9C33}" type="slidenum">
              <a:rPr lang="es-ES" smtClean="0"/>
              <a:pPr>
                <a:defRPr/>
              </a:pPr>
              <a:t>‹Nº›</a:t>
            </a:fld>
            <a:endParaRPr lang="es-ES" dirty="0"/>
          </a:p>
        </p:txBody>
      </p:sp>
    </p:spTree>
    <p:extLst>
      <p:ext uri="{BB962C8B-B14F-4D97-AF65-F5344CB8AC3E}">
        <p14:creationId xmlns:p14="http://schemas.microsoft.com/office/powerpoint/2010/main" val="800018808"/>
      </p:ext>
    </p:extLst>
  </p:cSld>
  <p:clrMapOvr>
    <a:masterClrMapping/>
  </p:clrMapOvr>
  <p:transition spd="med">
    <p:strips dir="rd"/>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pPr>
              <a:defRPr/>
            </a:pPr>
            <a:endParaRPr lang="es-ES" dirty="0"/>
          </a:p>
        </p:txBody>
      </p:sp>
      <p:sp>
        <p:nvSpPr>
          <p:cNvPr id="5" name="Footer Placeholder 4"/>
          <p:cNvSpPr>
            <a:spLocks noGrp="1"/>
          </p:cNvSpPr>
          <p:nvPr>
            <p:ph type="ftr" sz="quarter" idx="11"/>
          </p:nvPr>
        </p:nvSpPr>
        <p:spPr/>
        <p:txBody>
          <a:bodyPr/>
          <a:lstStyle/>
          <a:p>
            <a:pPr>
              <a:defRPr/>
            </a:pPr>
            <a:endParaRPr lang="es-ES" dirty="0"/>
          </a:p>
        </p:txBody>
      </p:sp>
      <p:sp>
        <p:nvSpPr>
          <p:cNvPr id="6" name="Slide Number Placeholder 5"/>
          <p:cNvSpPr>
            <a:spLocks noGrp="1"/>
          </p:cNvSpPr>
          <p:nvPr>
            <p:ph type="sldNum" sz="quarter" idx="12"/>
          </p:nvPr>
        </p:nvSpPr>
        <p:spPr/>
        <p:txBody>
          <a:bodyPr/>
          <a:lstStyle/>
          <a:p>
            <a:pPr>
              <a:defRPr/>
            </a:pPr>
            <a:fld id="{78CC4DE8-607E-4D2B-89E7-AB3D97128413}" type="slidenum">
              <a:rPr lang="es-ES" smtClean="0"/>
              <a:pPr>
                <a:defRPr/>
              </a:pPr>
              <a:t>‹Nº›</a:t>
            </a:fld>
            <a:endParaRPr lang="es-ES" dirty="0"/>
          </a:p>
        </p:txBody>
      </p:sp>
    </p:spTree>
    <p:extLst>
      <p:ext uri="{BB962C8B-B14F-4D97-AF65-F5344CB8AC3E}">
        <p14:creationId xmlns:p14="http://schemas.microsoft.com/office/powerpoint/2010/main" val="3134443521"/>
      </p:ext>
    </p:extLst>
  </p:cSld>
  <p:clrMapOvr>
    <a:masterClrMapping/>
  </p:clrMapOvr>
  <p:transition spd="med">
    <p:strips dir="rd"/>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Encabezado de sección">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2581" y="6400800"/>
            <a:ext cx="9903421"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3" y="6334316"/>
            <a:ext cx="9903421"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91540" y="758952"/>
            <a:ext cx="8172450" cy="3566160"/>
          </a:xfrm>
        </p:spPr>
        <p:txBody>
          <a:bodyPr anchor="b" anchorCtr="0">
            <a:normAutofit/>
          </a:bodyPr>
          <a:lstStyle>
            <a:lvl1pPr>
              <a:lnSpc>
                <a:spcPct val="85000"/>
              </a:lnSpc>
              <a:defRPr sz="8000" b="0">
                <a:solidFill>
                  <a:schemeClr val="tx1">
                    <a:lumMod val="85000"/>
                    <a:lumOff val="15000"/>
                  </a:schemeClr>
                </a:solidFill>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891540" y="4453128"/>
            <a:ext cx="817245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Editar los estilos de texto del patrón</a:t>
            </a:r>
          </a:p>
        </p:txBody>
      </p:sp>
      <p:sp>
        <p:nvSpPr>
          <p:cNvPr id="4" name="Date Placeholder 3"/>
          <p:cNvSpPr>
            <a:spLocks noGrp="1"/>
          </p:cNvSpPr>
          <p:nvPr>
            <p:ph type="dt" sz="half" idx="10"/>
          </p:nvPr>
        </p:nvSpPr>
        <p:spPr/>
        <p:txBody>
          <a:bodyPr/>
          <a:lstStyle/>
          <a:p>
            <a:pPr>
              <a:defRPr/>
            </a:pPr>
            <a:endParaRPr lang="es-ES" dirty="0"/>
          </a:p>
        </p:txBody>
      </p:sp>
      <p:sp>
        <p:nvSpPr>
          <p:cNvPr id="5" name="Footer Placeholder 4"/>
          <p:cNvSpPr>
            <a:spLocks noGrp="1"/>
          </p:cNvSpPr>
          <p:nvPr>
            <p:ph type="ftr" sz="quarter" idx="11"/>
          </p:nvPr>
        </p:nvSpPr>
        <p:spPr/>
        <p:txBody>
          <a:bodyPr/>
          <a:lstStyle/>
          <a:p>
            <a:pPr>
              <a:defRPr/>
            </a:pPr>
            <a:endParaRPr lang="es-ES" dirty="0"/>
          </a:p>
        </p:txBody>
      </p:sp>
      <p:sp>
        <p:nvSpPr>
          <p:cNvPr id="6" name="Slide Number Placeholder 5"/>
          <p:cNvSpPr>
            <a:spLocks noGrp="1"/>
          </p:cNvSpPr>
          <p:nvPr>
            <p:ph type="sldNum" sz="quarter" idx="12"/>
          </p:nvPr>
        </p:nvSpPr>
        <p:spPr/>
        <p:txBody>
          <a:bodyPr/>
          <a:lstStyle/>
          <a:p>
            <a:pPr>
              <a:defRPr/>
            </a:pPr>
            <a:fld id="{CD26894C-0C3C-4475-87EA-1D0ADB3BB50A}" type="slidenum">
              <a:rPr lang="es-ES" smtClean="0"/>
              <a:pPr>
                <a:defRPr/>
              </a:pPr>
              <a:t>‹Nº›</a:t>
            </a:fld>
            <a:endParaRPr lang="es-ES" dirty="0"/>
          </a:p>
        </p:txBody>
      </p:sp>
      <p:cxnSp>
        <p:nvCxnSpPr>
          <p:cNvPr id="9" name="Straight Connector 8"/>
          <p:cNvCxnSpPr/>
          <p:nvPr/>
        </p:nvCxnSpPr>
        <p:spPr>
          <a:xfrm>
            <a:off x="981223" y="4343400"/>
            <a:ext cx="80238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4795443"/>
      </p:ext>
    </p:extLst>
  </p:cSld>
  <p:clrMapOvr>
    <a:masterClrMapping/>
  </p:clrMapOvr>
  <p:transition spd="med">
    <p:strips dir="rd"/>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8" name="Title 7"/>
          <p:cNvSpPr>
            <a:spLocks noGrp="1"/>
          </p:cNvSpPr>
          <p:nvPr>
            <p:ph type="title"/>
          </p:nvPr>
        </p:nvSpPr>
        <p:spPr>
          <a:xfrm>
            <a:off x="891540" y="286605"/>
            <a:ext cx="8172450" cy="1450757"/>
          </a:xfrm>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891540" y="1845734"/>
            <a:ext cx="4011930" cy="4023360"/>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5052060" y="1845737"/>
            <a:ext cx="4011930" cy="4023359"/>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pPr>
              <a:defRPr/>
            </a:pPr>
            <a:endParaRPr lang="es-ES" dirty="0"/>
          </a:p>
        </p:txBody>
      </p:sp>
      <p:sp>
        <p:nvSpPr>
          <p:cNvPr id="6" name="Footer Placeholder 5"/>
          <p:cNvSpPr>
            <a:spLocks noGrp="1"/>
          </p:cNvSpPr>
          <p:nvPr>
            <p:ph type="ftr" sz="quarter" idx="11"/>
          </p:nvPr>
        </p:nvSpPr>
        <p:spPr/>
        <p:txBody>
          <a:bodyPr/>
          <a:lstStyle/>
          <a:p>
            <a:pPr>
              <a:defRPr/>
            </a:pPr>
            <a:endParaRPr lang="es-ES" dirty="0"/>
          </a:p>
        </p:txBody>
      </p:sp>
      <p:sp>
        <p:nvSpPr>
          <p:cNvPr id="7" name="Slide Number Placeholder 6"/>
          <p:cNvSpPr>
            <a:spLocks noGrp="1"/>
          </p:cNvSpPr>
          <p:nvPr>
            <p:ph type="sldNum" sz="quarter" idx="12"/>
          </p:nvPr>
        </p:nvSpPr>
        <p:spPr/>
        <p:txBody>
          <a:bodyPr/>
          <a:lstStyle/>
          <a:p>
            <a:pPr>
              <a:defRPr/>
            </a:pPr>
            <a:fld id="{1ED641FB-CAB3-44F9-A35D-250197F2B881}" type="slidenum">
              <a:rPr lang="es-ES" smtClean="0"/>
              <a:pPr>
                <a:defRPr/>
              </a:pPr>
              <a:t>‹Nº›</a:t>
            </a:fld>
            <a:endParaRPr lang="es-ES" dirty="0"/>
          </a:p>
        </p:txBody>
      </p:sp>
    </p:spTree>
    <p:extLst>
      <p:ext uri="{BB962C8B-B14F-4D97-AF65-F5344CB8AC3E}">
        <p14:creationId xmlns:p14="http://schemas.microsoft.com/office/powerpoint/2010/main" val="1926845274"/>
      </p:ext>
    </p:extLst>
  </p:cSld>
  <p:clrMapOvr>
    <a:masterClrMapping/>
  </p:clrMapOvr>
  <p:transition spd="med">
    <p:strips dir="rd"/>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10" name="Title 9"/>
          <p:cNvSpPr>
            <a:spLocks noGrp="1"/>
          </p:cNvSpPr>
          <p:nvPr>
            <p:ph type="title"/>
          </p:nvPr>
        </p:nvSpPr>
        <p:spPr>
          <a:xfrm>
            <a:off x="891540" y="286605"/>
            <a:ext cx="8172450" cy="1450757"/>
          </a:xfrm>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891540" y="1846052"/>
            <a:ext cx="401193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4" name="Content Placeholder 3"/>
          <p:cNvSpPr>
            <a:spLocks noGrp="1"/>
          </p:cNvSpPr>
          <p:nvPr>
            <p:ph sz="half" idx="2"/>
          </p:nvPr>
        </p:nvSpPr>
        <p:spPr>
          <a:xfrm>
            <a:off x="891540" y="2582334"/>
            <a:ext cx="4011930" cy="3286760"/>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5052060" y="1846052"/>
            <a:ext cx="401193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6" name="Content Placeholder 5"/>
          <p:cNvSpPr>
            <a:spLocks noGrp="1"/>
          </p:cNvSpPr>
          <p:nvPr>
            <p:ph sz="quarter" idx="4"/>
          </p:nvPr>
        </p:nvSpPr>
        <p:spPr>
          <a:xfrm>
            <a:off x="5052060" y="2582334"/>
            <a:ext cx="4011930" cy="3286760"/>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pPr>
              <a:defRPr/>
            </a:pPr>
            <a:endParaRPr lang="es-ES" dirty="0"/>
          </a:p>
        </p:txBody>
      </p:sp>
      <p:sp>
        <p:nvSpPr>
          <p:cNvPr id="8" name="Footer Placeholder 7"/>
          <p:cNvSpPr>
            <a:spLocks noGrp="1"/>
          </p:cNvSpPr>
          <p:nvPr>
            <p:ph type="ftr" sz="quarter" idx="11"/>
          </p:nvPr>
        </p:nvSpPr>
        <p:spPr/>
        <p:txBody>
          <a:bodyPr/>
          <a:lstStyle/>
          <a:p>
            <a:pPr>
              <a:defRPr/>
            </a:pPr>
            <a:endParaRPr lang="es-ES" dirty="0"/>
          </a:p>
        </p:txBody>
      </p:sp>
      <p:sp>
        <p:nvSpPr>
          <p:cNvPr id="9" name="Slide Number Placeholder 8"/>
          <p:cNvSpPr>
            <a:spLocks noGrp="1"/>
          </p:cNvSpPr>
          <p:nvPr>
            <p:ph type="sldNum" sz="quarter" idx="12"/>
          </p:nvPr>
        </p:nvSpPr>
        <p:spPr/>
        <p:txBody>
          <a:bodyPr/>
          <a:lstStyle/>
          <a:p>
            <a:pPr>
              <a:defRPr/>
            </a:pPr>
            <a:fld id="{1FB0E60C-1728-479B-ADF6-C964C5A716E9}" type="slidenum">
              <a:rPr lang="es-ES" smtClean="0"/>
              <a:pPr>
                <a:defRPr/>
              </a:pPr>
              <a:t>‹Nº›</a:t>
            </a:fld>
            <a:endParaRPr lang="es-ES" dirty="0"/>
          </a:p>
        </p:txBody>
      </p:sp>
    </p:spTree>
    <p:extLst>
      <p:ext uri="{BB962C8B-B14F-4D97-AF65-F5344CB8AC3E}">
        <p14:creationId xmlns:p14="http://schemas.microsoft.com/office/powerpoint/2010/main" val="290193470"/>
      </p:ext>
    </p:extLst>
  </p:cSld>
  <p:clrMapOvr>
    <a:masterClrMapping/>
  </p:clrMapOvr>
  <p:transition spd="med">
    <p:strips dir="rd"/>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pPr>
              <a:defRPr/>
            </a:pPr>
            <a:endParaRPr lang="es-ES" dirty="0"/>
          </a:p>
        </p:txBody>
      </p:sp>
      <p:sp>
        <p:nvSpPr>
          <p:cNvPr id="4" name="Footer Placeholder 3"/>
          <p:cNvSpPr>
            <a:spLocks noGrp="1"/>
          </p:cNvSpPr>
          <p:nvPr>
            <p:ph type="ftr" sz="quarter" idx="11"/>
          </p:nvPr>
        </p:nvSpPr>
        <p:spPr/>
        <p:txBody>
          <a:bodyPr/>
          <a:lstStyle/>
          <a:p>
            <a:pPr>
              <a:defRPr/>
            </a:pPr>
            <a:endParaRPr lang="es-ES" dirty="0"/>
          </a:p>
        </p:txBody>
      </p:sp>
      <p:sp>
        <p:nvSpPr>
          <p:cNvPr id="5" name="Slide Number Placeholder 4"/>
          <p:cNvSpPr>
            <a:spLocks noGrp="1"/>
          </p:cNvSpPr>
          <p:nvPr>
            <p:ph type="sldNum" sz="quarter" idx="12"/>
          </p:nvPr>
        </p:nvSpPr>
        <p:spPr/>
        <p:txBody>
          <a:bodyPr/>
          <a:lstStyle/>
          <a:p>
            <a:pPr>
              <a:defRPr/>
            </a:pPr>
            <a:fld id="{2293DBA8-D7E7-4196-BDD0-DEE4F251289B}" type="slidenum">
              <a:rPr lang="es-ES" smtClean="0"/>
              <a:pPr>
                <a:defRPr/>
              </a:pPr>
              <a:t>‹Nº›</a:t>
            </a:fld>
            <a:endParaRPr lang="es-ES" dirty="0"/>
          </a:p>
        </p:txBody>
      </p:sp>
    </p:spTree>
    <p:extLst>
      <p:ext uri="{BB962C8B-B14F-4D97-AF65-F5344CB8AC3E}">
        <p14:creationId xmlns:p14="http://schemas.microsoft.com/office/powerpoint/2010/main" val="7992076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En blanco">
    <p:spTree>
      <p:nvGrpSpPr>
        <p:cNvPr id="1" name=""/>
        <p:cNvGrpSpPr/>
        <p:nvPr/>
      </p:nvGrpSpPr>
      <p:grpSpPr>
        <a:xfrm>
          <a:off x="0" y="0"/>
          <a:ext cx="0" cy="0"/>
          <a:chOff x="0" y="0"/>
          <a:chExt cx="0" cy="0"/>
        </a:xfrm>
      </p:grpSpPr>
      <p:sp>
        <p:nvSpPr>
          <p:cNvPr id="5" name="Rectangle 4"/>
          <p:cNvSpPr/>
          <p:nvPr/>
        </p:nvSpPr>
        <p:spPr>
          <a:xfrm>
            <a:off x="2581" y="6400800"/>
            <a:ext cx="9903421"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3" y="6334316"/>
            <a:ext cx="9903421"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pPr>
              <a:defRPr/>
            </a:pPr>
            <a:endParaRPr lang="es-ES" dirty="0"/>
          </a:p>
        </p:txBody>
      </p:sp>
      <p:sp>
        <p:nvSpPr>
          <p:cNvPr id="8" name="Footer Placeholder 7"/>
          <p:cNvSpPr>
            <a:spLocks noGrp="1"/>
          </p:cNvSpPr>
          <p:nvPr>
            <p:ph type="ftr" sz="quarter" idx="11"/>
          </p:nvPr>
        </p:nvSpPr>
        <p:spPr/>
        <p:txBody>
          <a:bodyPr/>
          <a:lstStyle>
            <a:lvl1pPr>
              <a:defRPr>
                <a:solidFill>
                  <a:srgbClr val="FFFFFF"/>
                </a:solidFill>
              </a:defRPr>
            </a:lvl1pPr>
          </a:lstStyle>
          <a:p>
            <a:pPr>
              <a:defRPr/>
            </a:pPr>
            <a:endParaRPr lang="es-ES" dirty="0"/>
          </a:p>
        </p:txBody>
      </p:sp>
      <p:sp>
        <p:nvSpPr>
          <p:cNvPr id="9" name="Slide Number Placeholder 8"/>
          <p:cNvSpPr>
            <a:spLocks noGrp="1"/>
          </p:cNvSpPr>
          <p:nvPr>
            <p:ph type="sldNum" sz="quarter" idx="12"/>
          </p:nvPr>
        </p:nvSpPr>
        <p:spPr/>
        <p:txBody>
          <a:bodyPr/>
          <a:lstStyle/>
          <a:p>
            <a:pPr>
              <a:defRPr/>
            </a:pPr>
            <a:fld id="{868A8A7A-0EBF-447C-BA23-F148FD58EB64}" type="slidenum">
              <a:rPr lang="es-ES" smtClean="0"/>
              <a:pPr>
                <a:defRPr/>
              </a:pPr>
              <a:t>‹Nº›</a:t>
            </a:fld>
            <a:endParaRPr lang="es-ES" dirty="0"/>
          </a:p>
        </p:txBody>
      </p:sp>
    </p:spTree>
    <p:extLst>
      <p:ext uri="{BB962C8B-B14F-4D97-AF65-F5344CB8AC3E}">
        <p14:creationId xmlns:p14="http://schemas.microsoft.com/office/powerpoint/2010/main" val="684508070"/>
      </p:ext>
    </p:extLst>
  </p:cSld>
  <p:clrMapOvr>
    <a:masterClrMapping/>
  </p:clrMapOvr>
  <p:transition spd="med">
    <p:strips dir="rd"/>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ido con título">
    <p:spTree>
      <p:nvGrpSpPr>
        <p:cNvPr id="1" name=""/>
        <p:cNvGrpSpPr/>
        <p:nvPr/>
      </p:nvGrpSpPr>
      <p:grpSpPr>
        <a:xfrm>
          <a:off x="0" y="0"/>
          <a:ext cx="0" cy="0"/>
          <a:chOff x="0" y="0"/>
          <a:chExt cx="0" cy="0"/>
        </a:xfrm>
      </p:grpSpPr>
      <p:sp>
        <p:nvSpPr>
          <p:cNvPr id="8" name="Rectangle 7"/>
          <p:cNvSpPr/>
          <p:nvPr/>
        </p:nvSpPr>
        <p:spPr>
          <a:xfrm>
            <a:off x="15" y="0"/>
            <a:ext cx="3291267"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282557" y="0"/>
            <a:ext cx="52007"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71475" y="594359"/>
            <a:ext cx="2600325" cy="2286000"/>
          </a:xfrm>
        </p:spPr>
        <p:txBody>
          <a:bodyPr anchor="b">
            <a:normAutofit/>
          </a:bodyPr>
          <a:lstStyle>
            <a:lvl1pPr>
              <a:defRPr sz="3600" b="0">
                <a:solidFill>
                  <a:srgbClr val="FFFFFF"/>
                </a:solidFill>
              </a:defRPr>
            </a:lvl1pPr>
          </a:lstStyle>
          <a:p>
            <a:r>
              <a:rPr lang="es-ES"/>
              <a:t>Haga clic para modificar el estilo de título del patrón</a:t>
            </a:r>
            <a:endParaRPr lang="en-US" dirty="0"/>
          </a:p>
        </p:txBody>
      </p:sp>
      <p:sp>
        <p:nvSpPr>
          <p:cNvPr id="3" name="Content Placeholder 2"/>
          <p:cNvSpPr>
            <a:spLocks noGrp="1"/>
          </p:cNvSpPr>
          <p:nvPr>
            <p:ph idx="1"/>
          </p:nvPr>
        </p:nvSpPr>
        <p:spPr>
          <a:xfrm>
            <a:off x="3748591" y="731520"/>
            <a:ext cx="5426842" cy="5257800"/>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371475" y="2926080"/>
            <a:ext cx="2600325"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los estilos de texto del patrón</a:t>
            </a:r>
          </a:p>
        </p:txBody>
      </p:sp>
      <p:sp>
        <p:nvSpPr>
          <p:cNvPr id="5" name="Date Placeholder 4"/>
          <p:cNvSpPr>
            <a:spLocks noGrp="1"/>
          </p:cNvSpPr>
          <p:nvPr>
            <p:ph type="dt" sz="half" idx="10"/>
          </p:nvPr>
        </p:nvSpPr>
        <p:spPr>
          <a:xfrm>
            <a:off x="378229" y="6459787"/>
            <a:ext cx="2127540" cy="365125"/>
          </a:xfrm>
        </p:spPr>
        <p:txBody>
          <a:bodyPr/>
          <a:lstStyle>
            <a:lvl1pPr algn="l">
              <a:defRPr/>
            </a:lvl1pPr>
          </a:lstStyle>
          <a:p>
            <a:pPr>
              <a:defRPr/>
            </a:pPr>
            <a:endParaRPr lang="es-ES" dirty="0"/>
          </a:p>
        </p:txBody>
      </p:sp>
      <p:sp>
        <p:nvSpPr>
          <p:cNvPr id="6" name="Footer Placeholder 5"/>
          <p:cNvSpPr>
            <a:spLocks noGrp="1"/>
          </p:cNvSpPr>
          <p:nvPr>
            <p:ph type="ftr" sz="quarter" idx="11"/>
          </p:nvPr>
        </p:nvSpPr>
        <p:spPr>
          <a:xfrm>
            <a:off x="3900487" y="6459787"/>
            <a:ext cx="3776663" cy="365125"/>
          </a:xfrm>
        </p:spPr>
        <p:txBody>
          <a:bodyPr/>
          <a:lstStyle>
            <a:lvl1pPr algn="l">
              <a:defRPr>
                <a:solidFill>
                  <a:schemeClr val="tx2"/>
                </a:solidFill>
              </a:defRPr>
            </a:lvl1pPr>
          </a:lstStyle>
          <a:p>
            <a:pPr>
              <a:defRPr/>
            </a:pPr>
            <a:endParaRPr lang="es-E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pPr>
              <a:defRPr/>
            </a:pPr>
            <a:fld id="{4D22F741-AFE7-433C-BD7D-8E2F7715D71C}" type="slidenum">
              <a:rPr lang="es-ES" smtClean="0"/>
              <a:pPr>
                <a:defRPr/>
              </a:pPr>
              <a:t>‹Nº›</a:t>
            </a:fld>
            <a:endParaRPr lang="es-ES" dirty="0"/>
          </a:p>
        </p:txBody>
      </p:sp>
    </p:spTree>
    <p:extLst>
      <p:ext uri="{BB962C8B-B14F-4D97-AF65-F5344CB8AC3E}">
        <p14:creationId xmlns:p14="http://schemas.microsoft.com/office/powerpoint/2010/main" val="26559083"/>
      </p:ext>
    </p:extLst>
  </p:cSld>
  <p:clrMapOvr>
    <a:masterClrMapping/>
  </p:clrMapOvr>
  <p:transition spd="med">
    <p:strips dir="rd"/>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n con título">
    <p:spTree>
      <p:nvGrpSpPr>
        <p:cNvPr id="1" name=""/>
        <p:cNvGrpSpPr/>
        <p:nvPr/>
      </p:nvGrpSpPr>
      <p:grpSpPr>
        <a:xfrm>
          <a:off x="0" y="0"/>
          <a:ext cx="0" cy="0"/>
          <a:chOff x="0" y="0"/>
          <a:chExt cx="0" cy="0"/>
        </a:xfrm>
      </p:grpSpPr>
      <p:sp>
        <p:nvSpPr>
          <p:cNvPr id="8" name="Rectangle 7"/>
          <p:cNvSpPr/>
          <p:nvPr/>
        </p:nvSpPr>
        <p:spPr>
          <a:xfrm>
            <a:off x="0" y="4953000"/>
            <a:ext cx="9903421"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3" y="4915076"/>
            <a:ext cx="9903421"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91540" y="5074920"/>
            <a:ext cx="8221980" cy="822960"/>
          </a:xfrm>
        </p:spPr>
        <p:txBody>
          <a:bodyPr tIns="0" bIns="0" anchor="b">
            <a:noAutofit/>
          </a:bodyPr>
          <a:lstStyle>
            <a:lvl1pPr>
              <a:defRPr sz="3600" b="0">
                <a:solidFill>
                  <a:srgbClr val="FFFFFF"/>
                </a:solidFill>
              </a:defRPr>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14" y="0"/>
            <a:ext cx="9905988"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891539" y="5907024"/>
            <a:ext cx="8221980"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los estilos de texto del patrón</a:t>
            </a:r>
          </a:p>
        </p:txBody>
      </p:sp>
      <p:sp>
        <p:nvSpPr>
          <p:cNvPr id="5" name="Date Placeholder 4"/>
          <p:cNvSpPr>
            <a:spLocks noGrp="1"/>
          </p:cNvSpPr>
          <p:nvPr>
            <p:ph type="dt" sz="half" idx="10"/>
          </p:nvPr>
        </p:nvSpPr>
        <p:spPr/>
        <p:txBody>
          <a:bodyPr/>
          <a:lstStyle/>
          <a:p>
            <a:pPr>
              <a:defRPr/>
            </a:pPr>
            <a:endParaRPr lang="es-ES" dirty="0"/>
          </a:p>
        </p:txBody>
      </p:sp>
      <p:sp>
        <p:nvSpPr>
          <p:cNvPr id="6" name="Footer Placeholder 5"/>
          <p:cNvSpPr>
            <a:spLocks noGrp="1"/>
          </p:cNvSpPr>
          <p:nvPr>
            <p:ph type="ftr" sz="quarter" idx="11"/>
          </p:nvPr>
        </p:nvSpPr>
        <p:spPr/>
        <p:txBody>
          <a:bodyPr/>
          <a:lstStyle/>
          <a:p>
            <a:pPr>
              <a:defRPr/>
            </a:pPr>
            <a:endParaRPr lang="es-ES" dirty="0"/>
          </a:p>
        </p:txBody>
      </p:sp>
      <p:sp>
        <p:nvSpPr>
          <p:cNvPr id="7" name="Slide Number Placeholder 6"/>
          <p:cNvSpPr>
            <a:spLocks noGrp="1"/>
          </p:cNvSpPr>
          <p:nvPr>
            <p:ph type="sldNum" sz="quarter" idx="12"/>
          </p:nvPr>
        </p:nvSpPr>
        <p:spPr/>
        <p:txBody>
          <a:bodyPr/>
          <a:lstStyle/>
          <a:p>
            <a:pPr>
              <a:defRPr/>
            </a:pPr>
            <a:fld id="{6EC7D7CB-BA4C-4208-BCF4-76F050D76E12}" type="slidenum">
              <a:rPr lang="es-ES" smtClean="0"/>
              <a:pPr>
                <a:defRPr/>
              </a:pPr>
              <a:t>‹Nº›</a:t>
            </a:fld>
            <a:endParaRPr lang="es-ES" dirty="0"/>
          </a:p>
        </p:txBody>
      </p:sp>
    </p:spTree>
    <p:extLst>
      <p:ext uri="{BB962C8B-B14F-4D97-AF65-F5344CB8AC3E}">
        <p14:creationId xmlns:p14="http://schemas.microsoft.com/office/powerpoint/2010/main" val="1054610944"/>
      </p:ext>
    </p:extLst>
  </p:cSld>
  <p:clrMapOvr>
    <a:masterClrMapping/>
  </p:clrMapOvr>
  <p:transition spd="med">
    <p:strips dir="rd"/>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9906001"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 y="6334316"/>
            <a:ext cx="9906001" cy="65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891540" y="286605"/>
            <a:ext cx="8172450" cy="1450757"/>
          </a:xfrm>
          <a:prstGeom prst="rect">
            <a:avLst/>
          </a:prstGeom>
        </p:spPr>
        <p:txBody>
          <a:bodyPr vert="horz" lIns="91440" tIns="45720" rIns="91440" bIns="45720" rtlCol="0" anchor="b">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891539" y="1845734"/>
            <a:ext cx="8172451" cy="4023360"/>
          </a:xfrm>
          <a:prstGeom prst="rect">
            <a:avLst/>
          </a:prstGeom>
        </p:spPr>
        <p:txBody>
          <a:bodyPr vert="horz" lIns="0" tIns="45720" rIns="0" bIns="45720" rtlCol="0">
            <a:normAutofit/>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891542" y="6459787"/>
            <a:ext cx="2008720" cy="365125"/>
          </a:xfrm>
          <a:prstGeom prst="rect">
            <a:avLst/>
          </a:prstGeom>
        </p:spPr>
        <p:txBody>
          <a:bodyPr vert="horz" lIns="91440" tIns="45720" rIns="91440" bIns="45720" rtlCol="0" anchor="ctr"/>
          <a:lstStyle>
            <a:lvl1pPr algn="l">
              <a:defRPr sz="900">
                <a:solidFill>
                  <a:srgbClr val="FFFFFF"/>
                </a:solidFill>
              </a:defRPr>
            </a:lvl1pPr>
          </a:lstStyle>
          <a:p>
            <a:pPr>
              <a:defRPr/>
            </a:pPr>
            <a:endParaRPr lang="es-ES" dirty="0"/>
          </a:p>
        </p:txBody>
      </p:sp>
      <p:sp>
        <p:nvSpPr>
          <p:cNvPr id="5" name="Footer Placeholder 4"/>
          <p:cNvSpPr>
            <a:spLocks noGrp="1"/>
          </p:cNvSpPr>
          <p:nvPr>
            <p:ph type="ftr" sz="quarter" idx="3"/>
          </p:nvPr>
        </p:nvSpPr>
        <p:spPr>
          <a:xfrm>
            <a:off x="2995026" y="6459787"/>
            <a:ext cx="3918528" cy="365125"/>
          </a:xfrm>
          <a:prstGeom prst="rect">
            <a:avLst/>
          </a:prstGeom>
        </p:spPr>
        <p:txBody>
          <a:bodyPr vert="horz" lIns="91440" tIns="45720" rIns="91440" bIns="45720" rtlCol="0" anchor="ctr"/>
          <a:lstStyle>
            <a:lvl1pPr algn="ctr">
              <a:defRPr sz="900" cap="all" baseline="0">
                <a:solidFill>
                  <a:srgbClr val="FFFFFF"/>
                </a:solidFill>
              </a:defRPr>
            </a:lvl1pPr>
          </a:lstStyle>
          <a:p>
            <a:pPr>
              <a:defRPr/>
            </a:pPr>
            <a:endParaRPr lang="es-ES" dirty="0"/>
          </a:p>
        </p:txBody>
      </p:sp>
      <p:sp>
        <p:nvSpPr>
          <p:cNvPr id="6" name="Slide Number Placeholder 5"/>
          <p:cNvSpPr>
            <a:spLocks noGrp="1"/>
          </p:cNvSpPr>
          <p:nvPr>
            <p:ph type="sldNum" sz="quarter" idx="4"/>
          </p:nvPr>
        </p:nvSpPr>
        <p:spPr>
          <a:xfrm>
            <a:off x="8044123" y="6459787"/>
            <a:ext cx="1066021" cy="365125"/>
          </a:xfrm>
          <a:prstGeom prst="rect">
            <a:avLst/>
          </a:prstGeom>
        </p:spPr>
        <p:txBody>
          <a:bodyPr vert="horz" lIns="91440" tIns="45720" rIns="91440" bIns="45720" rtlCol="0" anchor="ctr"/>
          <a:lstStyle>
            <a:lvl1pPr algn="r">
              <a:defRPr sz="1050">
                <a:solidFill>
                  <a:srgbClr val="FFFFFF"/>
                </a:solidFill>
              </a:defRPr>
            </a:lvl1pPr>
          </a:lstStyle>
          <a:p>
            <a:pPr>
              <a:defRPr/>
            </a:pPr>
            <a:fld id="{2293DBA8-D7E7-4196-BDD0-DEE4F251289B}" type="slidenum">
              <a:rPr lang="es-ES" smtClean="0"/>
              <a:pPr>
                <a:defRPr/>
              </a:pPr>
              <a:t>‹Nº›</a:t>
            </a:fld>
            <a:endParaRPr lang="es-ES" dirty="0"/>
          </a:p>
        </p:txBody>
      </p:sp>
      <p:cxnSp>
        <p:nvCxnSpPr>
          <p:cNvPr id="10" name="Straight Connector 9"/>
          <p:cNvCxnSpPr/>
          <p:nvPr/>
        </p:nvCxnSpPr>
        <p:spPr>
          <a:xfrm>
            <a:off x="969745" y="1737845"/>
            <a:ext cx="8098155"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05558031"/>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Lst>
  <p:transition spd="med">
    <p:strips dir="rd"/>
  </p:transition>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3.pn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2.jpeg"/><Relationship Id="rId5" Type="http://schemas.openxmlformats.org/officeDocument/2006/relationships/hyperlink" Target="http://upload.wikimedia.org/wikipedia/commons/4/41/Kevin_Mitnick_2008.jpeg" TargetMode="External"/><Relationship Id="rId4" Type="http://schemas.openxmlformats.org/officeDocument/2006/relationships/image" Target="../media/image11.jpeg"/></Relationships>
</file>

<file path=ppt/slides/_rels/slide1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0.png"/><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9.png"/><Relationship Id="rId1" Type="http://schemas.openxmlformats.org/officeDocument/2006/relationships/slideLayout" Target="../slideLayouts/slideLayout7.xml"/><Relationship Id="rId5" Type="http://schemas.openxmlformats.org/officeDocument/2006/relationships/image" Target="../media/image11.jpeg"/><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11.jpeg"/></Relationships>
</file>

<file path=ppt/slides/_rels/slide1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9.png"/><Relationship Id="rId1" Type="http://schemas.openxmlformats.org/officeDocument/2006/relationships/slideLayout" Target="../slideLayouts/slideLayout9.xml"/><Relationship Id="rId4" Type="http://schemas.openxmlformats.org/officeDocument/2006/relationships/image" Target="../media/image18.jpeg"/></Relationships>
</file>

<file path=ppt/slides/_rels/slide17.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7.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3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48.png"/></Relationships>
</file>

<file path=ppt/slides/_rels/slide3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9.png"/><Relationship Id="rId1" Type="http://schemas.openxmlformats.org/officeDocument/2006/relationships/slideLayout" Target="../slideLayouts/slideLayout7.xml"/><Relationship Id="rId5" Type="http://schemas.openxmlformats.org/officeDocument/2006/relationships/image" Target="../media/image51.png"/><Relationship Id="rId4" Type="http://schemas.openxmlformats.org/officeDocument/2006/relationships/image" Target="../media/image50.png"/></Relationships>
</file>

<file path=ppt/slides/_rels/slide3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8" Type="http://schemas.openxmlformats.org/officeDocument/2006/relationships/diagramLayout" Target="../diagrams/layout2.xml"/><Relationship Id="rId13" Type="http://schemas.openxmlformats.org/officeDocument/2006/relationships/diagramLayout" Target="../diagrams/layout3.xml"/><Relationship Id="rId3" Type="http://schemas.openxmlformats.org/officeDocument/2006/relationships/diagramLayout" Target="../diagrams/layout1.xml"/><Relationship Id="rId7" Type="http://schemas.openxmlformats.org/officeDocument/2006/relationships/diagramData" Target="../diagrams/data2.xml"/><Relationship Id="rId12" Type="http://schemas.openxmlformats.org/officeDocument/2006/relationships/diagramData" Target="../diagrams/data3.xml"/><Relationship Id="rId2" Type="http://schemas.openxmlformats.org/officeDocument/2006/relationships/diagramData" Target="../diagrams/data1.xml"/><Relationship Id="rId16" Type="http://schemas.microsoft.com/office/2007/relationships/diagramDrawing" Target="../diagrams/drawing3.xml"/><Relationship Id="rId1" Type="http://schemas.openxmlformats.org/officeDocument/2006/relationships/slideLayout" Target="../slideLayouts/slideLayout7.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5" Type="http://schemas.openxmlformats.org/officeDocument/2006/relationships/diagramColors" Target="../diagrams/colors3.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 Id="rId14" Type="http://schemas.openxmlformats.org/officeDocument/2006/relationships/diagramQuickStyle" Target="../diagrams/quickStyle3.xml"/></Relationships>
</file>

<file path=ppt/slides/_rels/slide40.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56.png"/></Relationships>
</file>

<file path=ppt/slides/_rels/slide4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58.png"/></Relationships>
</file>

<file path=ppt/slides/_rels/slide4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60.png"/></Relationships>
</file>

<file path=ppt/slides/_rels/slide4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jpe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4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4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66.png"/></Relationships>
</file>

<file path=ppt/slides/_rels/slide4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diagramLayout" Target="../diagrams/layout5.xml"/><Relationship Id="rId13" Type="http://schemas.openxmlformats.org/officeDocument/2006/relationships/diagramLayout" Target="../diagrams/layout6.xml"/><Relationship Id="rId3" Type="http://schemas.openxmlformats.org/officeDocument/2006/relationships/diagramLayout" Target="../diagrams/layout4.xml"/><Relationship Id="rId7" Type="http://schemas.openxmlformats.org/officeDocument/2006/relationships/diagramData" Target="../diagrams/data5.xml"/><Relationship Id="rId12" Type="http://schemas.openxmlformats.org/officeDocument/2006/relationships/diagramData" Target="../diagrams/data6.xml"/><Relationship Id="rId2" Type="http://schemas.openxmlformats.org/officeDocument/2006/relationships/diagramData" Target="../diagrams/data4.xml"/><Relationship Id="rId16" Type="http://schemas.microsoft.com/office/2007/relationships/diagramDrawing" Target="../diagrams/drawing6.xml"/><Relationship Id="rId1" Type="http://schemas.openxmlformats.org/officeDocument/2006/relationships/slideLayout" Target="../slideLayouts/slideLayout7.xml"/><Relationship Id="rId6" Type="http://schemas.microsoft.com/office/2007/relationships/diagramDrawing" Target="../diagrams/drawing4.xml"/><Relationship Id="rId11" Type="http://schemas.microsoft.com/office/2007/relationships/diagramDrawing" Target="../diagrams/drawing5.xml"/><Relationship Id="rId5" Type="http://schemas.openxmlformats.org/officeDocument/2006/relationships/diagramColors" Target="../diagrams/colors4.xml"/><Relationship Id="rId15" Type="http://schemas.openxmlformats.org/officeDocument/2006/relationships/diagramColors" Target="../diagrams/colors6.xml"/><Relationship Id="rId10" Type="http://schemas.openxmlformats.org/officeDocument/2006/relationships/diagramColors" Target="../diagrams/colors5.xml"/><Relationship Id="rId4" Type="http://schemas.openxmlformats.org/officeDocument/2006/relationships/diagramQuickStyle" Target="../diagrams/quickStyle4.xml"/><Relationship Id="rId9" Type="http://schemas.openxmlformats.org/officeDocument/2006/relationships/diagramQuickStyle" Target="../diagrams/quickStyle5.xml"/><Relationship Id="rId14" Type="http://schemas.openxmlformats.org/officeDocument/2006/relationships/diagramQuickStyle" Target="../diagrams/quickStyle6.xml"/></Relationships>
</file>

<file path=ppt/slides/_rels/slide5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71.png"/><Relationship Id="rId4" Type="http://schemas.openxmlformats.org/officeDocument/2006/relationships/image" Target="../media/image5.png"/></Relationships>
</file>

<file path=ppt/slides/_rels/slide5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9.png"/><Relationship Id="rId1" Type="http://schemas.openxmlformats.org/officeDocument/2006/relationships/slideLayout" Target="../slideLayouts/slideLayout7.xml"/><Relationship Id="rId5" Type="http://schemas.openxmlformats.org/officeDocument/2006/relationships/image" Target="../media/image74.png"/><Relationship Id="rId4" Type="http://schemas.openxmlformats.org/officeDocument/2006/relationships/image" Target="../media/image73.png"/></Relationships>
</file>

<file path=ppt/slides/_rels/slide5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5.jpeg"/><Relationship Id="rId1" Type="http://schemas.openxmlformats.org/officeDocument/2006/relationships/slideLayout" Target="../slideLayouts/slideLayout7.xml"/><Relationship Id="rId4" Type="http://schemas.openxmlformats.org/officeDocument/2006/relationships/image" Target="../media/image76.jpeg"/></Relationships>
</file>

<file path=ppt/slides/_rels/slide56.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diagramLayout" Target="../diagrams/layout8.xml"/><Relationship Id="rId13" Type="http://schemas.openxmlformats.org/officeDocument/2006/relationships/diagramLayout" Target="../diagrams/layout9.xml"/><Relationship Id="rId3" Type="http://schemas.openxmlformats.org/officeDocument/2006/relationships/diagramLayout" Target="../diagrams/layout7.xml"/><Relationship Id="rId7" Type="http://schemas.openxmlformats.org/officeDocument/2006/relationships/diagramData" Target="../diagrams/data8.xml"/><Relationship Id="rId12" Type="http://schemas.openxmlformats.org/officeDocument/2006/relationships/diagramData" Target="../diagrams/data9.xml"/><Relationship Id="rId2" Type="http://schemas.openxmlformats.org/officeDocument/2006/relationships/diagramData" Target="../diagrams/data7.xml"/><Relationship Id="rId16" Type="http://schemas.microsoft.com/office/2007/relationships/diagramDrawing" Target="../diagrams/drawing9.xml"/><Relationship Id="rId1" Type="http://schemas.openxmlformats.org/officeDocument/2006/relationships/slideLayout" Target="../slideLayouts/slideLayout7.xml"/><Relationship Id="rId6" Type="http://schemas.microsoft.com/office/2007/relationships/diagramDrawing" Target="../diagrams/drawing7.xml"/><Relationship Id="rId11" Type="http://schemas.microsoft.com/office/2007/relationships/diagramDrawing" Target="../diagrams/drawing8.xml"/><Relationship Id="rId5" Type="http://schemas.openxmlformats.org/officeDocument/2006/relationships/diagramColors" Target="../diagrams/colors7.xml"/><Relationship Id="rId15" Type="http://schemas.openxmlformats.org/officeDocument/2006/relationships/diagramColors" Target="../diagrams/colors9.xml"/><Relationship Id="rId10" Type="http://schemas.openxmlformats.org/officeDocument/2006/relationships/diagramColors" Target="../diagrams/colors8.xml"/><Relationship Id="rId4" Type="http://schemas.openxmlformats.org/officeDocument/2006/relationships/diagramQuickStyle" Target="../diagrams/quickStyle7.xml"/><Relationship Id="rId9" Type="http://schemas.openxmlformats.org/officeDocument/2006/relationships/diagramQuickStyle" Target="../diagrams/quickStyle8.xml"/><Relationship Id="rId14" Type="http://schemas.openxmlformats.org/officeDocument/2006/relationships/diagramQuickStyle" Target="../diagrams/quickStyle9.xml"/></Relationships>
</file>

<file path=ppt/slides/_rels/slide6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1.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diagramLayout" Target="../diagrams/layout11.xml"/><Relationship Id="rId3" Type="http://schemas.openxmlformats.org/officeDocument/2006/relationships/diagramLayout" Target="../diagrams/layout10.xml"/><Relationship Id="rId7" Type="http://schemas.openxmlformats.org/officeDocument/2006/relationships/diagramData" Target="../diagrams/data11.xml"/><Relationship Id="rId2" Type="http://schemas.openxmlformats.org/officeDocument/2006/relationships/diagramData" Target="../diagrams/data10.xml"/><Relationship Id="rId1" Type="http://schemas.openxmlformats.org/officeDocument/2006/relationships/slideLayout" Target="../slideLayouts/slideLayout7.xml"/><Relationship Id="rId6" Type="http://schemas.microsoft.com/office/2007/relationships/diagramDrawing" Target="../diagrams/drawing10.xml"/><Relationship Id="rId11" Type="http://schemas.microsoft.com/office/2007/relationships/diagramDrawing" Target="../diagrams/drawing11.xml"/><Relationship Id="rId5" Type="http://schemas.openxmlformats.org/officeDocument/2006/relationships/diagramColors" Target="../diagrams/colors10.xml"/><Relationship Id="rId10" Type="http://schemas.openxmlformats.org/officeDocument/2006/relationships/diagramColors" Target="../diagrams/colors11.xml"/><Relationship Id="rId4" Type="http://schemas.openxmlformats.org/officeDocument/2006/relationships/diagramQuickStyle" Target="../diagrams/quickStyle10.xml"/><Relationship Id="rId9" Type="http://schemas.openxmlformats.org/officeDocument/2006/relationships/diagramQuickStyle" Target="../diagrams/quickStyle1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hyperlink" Target="http://seguinfo.wordpress.com/2010/02/26/microsoft-logra-permiso-judicial-para-desactivar-una-gigatesca-red-de-spam/" TargetMode="External"/><Relationship Id="rId2" Type="http://schemas.openxmlformats.org/officeDocument/2006/relationships/image" Target="../media/image6.jpeg"/><Relationship Id="rId1" Type="http://schemas.openxmlformats.org/officeDocument/2006/relationships/slideLayout" Target="../slideLayouts/slideLayout7.xml"/><Relationship Id="rId4" Type="http://schemas.openxmlformats.org/officeDocument/2006/relationships/hyperlink" Target="http://blogs.technet.com/microsoft_blog/archive/2010/02/25/cracking-down-on-botnets.aspx"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6 Rectángulo"/>
          <p:cNvSpPr/>
          <p:nvPr/>
        </p:nvSpPr>
        <p:spPr>
          <a:xfrm>
            <a:off x="4860635" y="2967335"/>
            <a:ext cx="184730" cy="923330"/>
          </a:xfrm>
          <a:prstGeom prst="rect">
            <a:avLst/>
          </a:prstGeom>
          <a:noFill/>
        </p:spPr>
        <p:txBody>
          <a:bodyPr wrap="none" lIns="91440" tIns="45720" rIns="91440" bIns="45720">
            <a:spAutoFit/>
          </a:bodyPr>
          <a:lstStyle/>
          <a:p>
            <a:pPr algn="ctr">
              <a:buNone/>
            </a:pPr>
            <a:endParaRPr lang="es-ES" sz="5400" b="1" cap="all" spc="0"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endParaRPr>
          </a:p>
        </p:txBody>
      </p:sp>
      <p:sp>
        <p:nvSpPr>
          <p:cNvPr id="4" name="CuadroTexto 3">
            <a:extLst>
              <a:ext uri="{FF2B5EF4-FFF2-40B4-BE49-F238E27FC236}">
                <a16:creationId xmlns:a16="http://schemas.microsoft.com/office/drawing/2014/main" id="{9B26776B-58F2-425F-86F8-AF6BFB101EB3}"/>
              </a:ext>
            </a:extLst>
          </p:cNvPr>
          <p:cNvSpPr txBox="1"/>
          <p:nvPr/>
        </p:nvSpPr>
        <p:spPr>
          <a:xfrm>
            <a:off x="0" y="6461305"/>
            <a:ext cx="2670411" cy="369332"/>
          </a:xfrm>
          <a:prstGeom prst="rect">
            <a:avLst/>
          </a:prstGeom>
          <a:noFill/>
        </p:spPr>
        <p:txBody>
          <a:bodyPr wrap="none" rtlCol="0">
            <a:spAutoFit/>
          </a:bodyPr>
          <a:lstStyle/>
          <a:p>
            <a:r>
              <a:rPr lang="es-ES" dirty="0">
                <a:solidFill>
                  <a:schemeClr val="bg1"/>
                </a:solidFill>
              </a:rPr>
              <a:t>SEGURIDAD INFORMATICA</a:t>
            </a:r>
          </a:p>
        </p:txBody>
      </p:sp>
      <p:sp>
        <p:nvSpPr>
          <p:cNvPr id="11" name="CuadroTexto 10">
            <a:extLst>
              <a:ext uri="{FF2B5EF4-FFF2-40B4-BE49-F238E27FC236}">
                <a16:creationId xmlns:a16="http://schemas.microsoft.com/office/drawing/2014/main" id="{34511DA4-CB4E-475E-9716-45C8B1FBC48F}"/>
              </a:ext>
            </a:extLst>
          </p:cNvPr>
          <p:cNvSpPr txBox="1"/>
          <p:nvPr/>
        </p:nvSpPr>
        <p:spPr>
          <a:xfrm>
            <a:off x="8374623" y="6415138"/>
            <a:ext cx="1505990" cy="461665"/>
          </a:xfrm>
          <a:prstGeom prst="rect">
            <a:avLst/>
          </a:prstGeom>
          <a:noFill/>
        </p:spPr>
        <p:txBody>
          <a:bodyPr wrap="none" rtlCol="0">
            <a:spAutoFit/>
          </a:bodyPr>
          <a:lstStyle/>
          <a:p>
            <a:pPr algn="r"/>
            <a:r>
              <a:rPr lang="es-ES" sz="1200" dirty="0">
                <a:solidFill>
                  <a:schemeClr val="bg1"/>
                </a:solidFill>
              </a:rPr>
              <a:t>ING. SARA OSORIO S.</a:t>
            </a:r>
          </a:p>
          <a:p>
            <a:pPr algn="r"/>
            <a:r>
              <a:rPr lang="es-ES" sz="1200" dirty="0">
                <a:solidFill>
                  <a:schemeClr val="bg1"/>
                </a:solidFill>
              </a:rPr>
              <a:t>2019</a:t>
            </a:r>
          </a:p>
        </p:txBody>
      </p:sp>
      <p:sp>
        <p:nvSpPr>
          <p:cNvPr id="5" name="CuadroTexto 4">
            <a:extLst>
              <a:ext uri="{FF2B5EF4-FFF2-40B4-BE49-F238E27FC236}">
                <a16:creationId xmlns:a16="http://schemas.microsoft.com/office/drawing/2014/main" id="{249CDE4A-320B-4447-8550-8461D9200B27}"/>
              </a:ext>
            </a:extLst>
          </p:cNvPr>
          <p:cNvSpPr txBox="1"/>
          <p:nvPr/>
        </p:nvSpPr>
        <p:spPr>
          <a:xfrm>
            <a:off x="987074" y="1182231"/>
            <a:ext cx="7998374" cy="4524315"/>
          </a:xfrm>
          <a:prstGeom prst="rect">
            <a:avLst/>
          </a:prstGeom>
          <a:noFill/>
        </p:spPr>
        <p:txBody>
          <a:bodyPr wrap="square" rtlCol="0">
            <a:spAutoFit/>
          </a:bodyPr>
          <a:lstStyle/>
          <a:p>
            <a:pPr marL="285750" indent="-285750">
              <a:buFont typeface="Arial" panose="020B0604020202020204" pitchFamily="34" charset="0"/>
              <a:buChar char="•"/>
            </a:pPr>
            <a:r>
              <a:rPr lang="es-CO" dirty="0"/>
              <a:t>Historia de la Seguridad </a:t>
            </a:r>
            <a:endParaRPr lang="es-ES" dirty="0"/>
          </a:p>
          <a:p>
            <a:pPr marL="285750" indent="-285750">
              <a:buFont typeface="Arial" panose="020B0604020202020204" pitchFamily="34" charset="0"/>
              <a:buChar char="•"/>
            </a:pPr>
            <a:r>
              <a:rPr lang="es-CO" dirty="0"/>
              <a:t>Concepto e Importancia de la Seguridad Informática </a:t>
            </a:r>
            <a:endParaRPr lang="es-ES" dirty="0"/>
          </a:p>
          <a:p>
            <a:pPr marL="285750" indent="-285750">
              <a:buFont typeface="Arial" panose="020B0604020202020204" pitchFamily="34" charset="0"/>
              <a:buChar char="•"/>
            </a:pPr>
            <a:r>
              <a:rPr lang="es-CO" dirty="0"/>
              <a:t>Principios básicos de la Seguridad Informática: Confidencialidad, Integridad y Disponibilidad </a:t>
            </a:r>
            <a:endParaRPr lang="es-ES" dirty="0"/>
          </a:p>
          <a:p>
            <a:pPr marL="285750" indent="-285750">
              <a:buFont typeface="Arial" panose="020B0604020202020204" pitchFamily="34" charset="0"/>
              <a:buChar char="•"/>
            </a:pPr>
            <a:r>
              <a:rPr lang="es-CO" dirty="0"/>
              <a:t>Principios Fundamentales de la Seguridad Informática</a:t>
            </a:r>
            <a:endParaRPr lang="es-ES" dirty="0"/>
          </a:p>
          <a:p>
            <a:pPr marL="285750" indent="-285750">
              <a:buFont typeface="Arial" panose="020B0604020202020204" pitchFamily="34" charset="0"/>
              <a:buChar char="•"/>
            </a:pPr>
            <a:r>
              <a:rPr lang="es-CO" dirty="0"/>
              <a:t>Autenticación, Control de Acceso, No Repudio y Observancia </a:t>
            </a:r>
            <a:endParaRPr lang="es-ES" dirty="0"/>
          </a:p>
          <a:p>
            <a:pPr marL="285750" indent="-285750">
              <a:buFont typeface="Arial" panose="020B0604020202020204" pitchFamily="34" charset="0"/>
              <a:buChar char="•"/>
            </a:pPr>
            <a:r>
              <a:rPr lang="es-CO" dirty="0"/>
              <a:t>Entidades y organismos asociados a la Seguridad Informática. (ORGANIZACIONES) </a:t>
            </a:r>
            <a:endParaRPr lang="es-ES" dirty="0"/>
          </a:p>
          <a:p>
            <a:pPr marL="285750" indent="-285750">
              <a:buFont typeface="Arial" panose="020B0604020202020204" pitchFamily="34" charset="0"/>
              <a:buChar char="•"/>
            </a:pPr>
            <a:r>
              <a:rPr lang="es-CO" dirty="0"/>
              <a:t>Certificaciones profesionales</a:t>
            </a:r>
            <a:endParaRPr lang="es-ES" dirty="0"/>
          </a:p>
          <a:p>
            <a:pPr marL="285750" indent="-285750">
              <a:buFont typeface="Arial" panose="020B0604020202020204" pitchFamily="34" charset="0"/>
              <a:buChar char="•"/>
            </a:pPr>
            <a:r>
              <a:rPr lang="es-CO" dirty="0"/>
              <a:t>Oportunidades laborales y de desarrollo profesional</a:t>
            </a:r>
            <a:endParaRPr lang="es-ES" dirty="0"/>
          </a:p>
          <a:p>
            <a:pPr marL="285750" indent="-285750">
              <a:buFont typeface="Arial" panose="020B0604020202020204" pitchFamily="34" charset="0"/>
              <a:buChar char="•"/>
            </a:pPr>
            <a:r>
              <a:rPr lang="es-CO" dirty="0"/>
              <a:t>Normatividad en Colombia Ley 1293 de 2009</a:t>
            </a:r>
            <a:endParaRPr lang="es-ES" dirty="0"/>
          </a:p>
          <a:p>
            <a:pPr marL="285750" indent="-285750">
              <a:buFont typeface="Arial" panose="020B0604020202020204" pitchFamily="34" charset="0"/>
              <a:buChar char="•"/>
            </a:pPr>
            <a:r>
              <a:rPr lang="es-CO" dirty="0"/>
              <a:t>Ley 527 De 1999</a:t>
            </a:r>
            <a:endParaRPr lang="es-ES" dirty="0"/>
          </a:p>
          <a:p>
            <a:pPr marL="285750" indent="-285750">
              <a:buFont typeface="Arial" panose="020B0604020202020204" pitchFamily="34" charset="0"/>
              <a:buChar char="•"/>
            </a:pPr>
            <a:r>
              <a:rPr lang="es-CO" dirty="0"/>
              <a:t>Ley 1581 de 2009</a:t>
            </a:r>
            <a:endParaRPr lang="es-ES" dirty="0"/>
          </a:p>
          <a:p>
            <a:pPr marL="285750" indent="-285750">
              <a:buFont typeface="Arial" panose="020B0604020202020204" pitchFamily="34" charset="0"/>
              <a:buChar char="•"/>
            </a:pPr>
            <a:r>
              <a:rPr lang="es-CO" dirty="0" err="1"/>
              <a:t>Conpes</a:t>
            </a:r>
            <a:r>
              <a:rPr lang="es-CO" dirty="0"/>
              <a:t> 3701 "Lineamientos de política para la Ciberseguridad y Ciberdefensa" para Colombia</a:t>
            </a:r>
            <a:endParaRPr lang="es-ES" dirty="0"/>
          </a:p>
          <a:p>
            <a:pPr marL="285750" indent="-285750">
              <a:buFont typeface="Arial" panose="020B0604020202020204" pitchFamily="34" charset="0"/>
              <a:buChar char="•"/>
            </a:pPr>
            <a:r>
              <a:rPr lang="es-CO" dirty="0"/>
              <a:t>Concepto básicos sobre hackers y </a:t>
            </a:r>
            <a:r>
              <a:rPr lang="es-CO" dirty="0" err="1"/>
              <a:t>crakers</a:t>
            </a:r>
            <a:r>
              <a:rPr lang="es-CO" dirty="0"/>
              <a:t> </a:t>
            </a:r>
            <a:endParaRPr lang="es-ES" dirty="0"/>
          </a:p>
        </p:txBody>
      </p:sp>
      <p:sp>
        <p:nvSpPr>
          <p:cNvPr id="8" name="CuadroTexto 7">
            <a:extLst>
              <a:ext uri="{FF2B5EF4-FFF2-40B4-BE49-F238E27FC236}">
                <a16:creationId xmlns:a16="http://schemas.microsoft.com/office/drawing/2014/main" id="{BCF4171B-2AFC-4CC0-97CB-8B064082573D}"/>
              </a:ext>
            </a:extLst>
          </p:cNvPr>
          <p:cNvSpPr txBox="1"/>
          <p:nvPr/>
        </p:nvSpPr>
        <p:spPr>
          <a:xfrm>
            <a:off x="0" y="116632"/>
            <a:ext cx="9906000" cy="400110"/>
          </a:xfrm>
          <a:prstGeom prst="rect">
            <a:avLst/>
          </a:prstGeom>
          <a:solidFill>
            <a:schemeClr val="accent1"/>
          </a:solidFill>
        </p:spPr>
        <p:txBody>
          <a:bodyPr wrap="square" rtlCol="0">
            <a:spAutoFit/>
          </a:bodyPr>
          <a:lstStyle/>
          <a:p>
            <a:pPr lvl="2"/>
            <a:r>
              <a:rPr lang="es-ES" sz="2000" b="1" dirty="0">
                <a:solidFill>
                  <a:schemeClr val="bg1"/>
                </a:solidFill>
              </a:rPr>
              <a:t>CONTENIDO</a:t>
            </a:r>
          </a:p>
        </p:txBody>
      </p:sp>
    </p:spTree>
  </p:cSld>
  <p:clrMapOvr>
    <a:masterClrMapping/>
  </p:clrMapOvr>
  <p:transition spd="med">
    <p:strips dir="rd"/>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noChangeArrowheads="1"/>
          </p:cNvPicPr>
          <p:nvPr/>
        </p:nvPicPr>
        <p:blipFill>
          <a:blip r:embed="rId2" cstate="print"/>
          <a:srcRect/>
          <a:stretch>
            <a:fillRect/>
          </a:stretch>
        </p:blipFill>
        <p:spPr bwMode="auto">
          <a:xfrm>
            <a:off x="200472" y="116632"/>
            <a:ext cx="9583557" cy="6527078"/>
          </a:xfrm>
          <a:prstGeom prst="rect">
            <a:avLst/>
          </a:prstGeom>
          <a:noFill/>
          <a:ln w="9525" cmpd="dbl">
            <a:solidFill>
              <a:srgbClr val="FF0000"/>
            </a:solidFill>
            <a:miter lim="800000"/>
            <a:headEnd/>
            <a:tailEnd/>
          </a:ln>
        </p:spPr>
      </p:pic>
      <p:sp>
        <p:nvSpPr>
          <p:cNvPr id="3" name="2 Rectángulo redondeado"/>
          <p:cNvSpPr/>
          <p:nvPr/>
        </p:nvSpPr>
        <p:spPr bwMode="auto">
          <a:xfrm>
            <a:off x="1712640" y="4221088"/>
            <a:ext cx="4824536" cy="1152128"/>
          </a:xfrm>
          <a:prstGeom prst="round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50000"/>
              </a:spcBef>
              <a:spcAft>
                <a:spcPct val="0"/>
              </a:spcAft>
              <a:buClrTx/>
              <a:buSzTx/>
              <a:buFontTx/>
              <a:buAutoNum type="arabicPeriod"/>
              <a:tabLst/>
            </a:pPr>
            <a:endParaRPr kumimoji="0" lang="es-CO" sz="1800" b="1" i="0" u="none" strike="noStrike" cap="none" normalizeH="0" baseline="0">
              <a:ln>
                <a:noFill/>
              </a:ln>
              <a:solidFill>
                <a:srgbClr val="FF6600"/>
              </a:solidFill>
              <a:effectLst/>
              <a:latin typeface="Century Schoolbook" pitchFamily="18" charset="0"/>
            </a:endParaRPr>
          </a:p>
        </p:txBody>
      </p:sp>
      <p:sp>
        <p:nvSpPr>
          <p:cNvPr id="4" name="3 Rectángulo redondeado"/>
          <p:cNvSpPr/>
          <p:nvPr/>
        </p:nvSpPr>
        <p:spPr bwMode="auto">
          <a:xfrm>
            <a:off x="1712640" y="4149080"/>
            <a:ext cx="4824536" cy="1152128"/>
          </a:xfrm>
          <a:prstGeom prst="round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50000"/>
              </a:spcBef>
              <a:spcAft>
                <a:spcPct val="0"/>
              </a:spcAft>
              <a:buClrTx/>
              <a:buSzTx/>
              <a:buFontTx/>
              <a:buAutoNum type="arabicPeriod"/>
              <a:tabLst/>
            </a:pPr>
            <a:endParaRPr kumimoji="0" lang="es-CO" sz="1800" b="1" i="0" u="none" strike="noStrike" cap="none" normalizeH="0" baseline="0">
              <a:ln>
                <a:noFill/>
              </a:ln>
              <a:solidFill>
                <a:srgbClr val="FF6600"/>
              </a:solidFill>
              <a:effectLst/>
              <a:latin typeface="Century Schoolbook" pitchFamily="18" charset="0"/>
            </a:endParaRPr>
          </a:p>
        </p:txBody>
      </p:sp>
      <p:sp>
        <p:nvSpPr>
          <p:cNvPr id="5" name="4 Rectángulo redondeado"/>
          <p:cNvSpPr/>
          <p:nvPr/>
        </p:nvSpPr>
        <p:spPr bwMode="auto">
          <a:xfrm>
            <a:off x="1712640" y="4149080"/>
            <a:ext cx="4896544" cy="1008112"/>
          </a:xfrm>
          <a:prstGeom prst="roundRect">
            <a:avLst/>
          </a:prstGeom>
          <a:no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50000"/>
              </a:spcBef>
              <a:spcAft>
                <a:spcPct val="0"/>
              </a:spcAft>
              <a:buClrTx/>
              <a:buSzTx/>
              <a:buFontTx/>
              <a:buAutoNum type="arabicPeriod"/>
              <a:tabLst/>
            </a:pPr>
            <a:endParaRPr kumimoji="0" lang="es-CO" sz="1800" b="1" i="0" u="none" strike="noStrike" cap="none" normalizeH="0" baseline="0">
              <a:ln>
                <a:noFill/>
              </a:ln>
              <a:solidFill>
                <a:srgbClr val="FF6600"/>
              </a:solidFill>
              <a:effectLst/>
              <a:latin typeface="Century Schoolbook" pitchFamily="18" charset="0"/>
            </a:endParaRPr>
          </a:p>
        </p:txBody>
      </p:sp>
    </p:spTree>
    <p:extLst>
      <p:ext uri="{BB962C8B-B14F-4D97-AF65-F5344CB8AC3E}">
        <p14:creationId xmlns:p14="http://schemas.microsoft.com/office/powerpoint/2010/main" val="3886481235"/>
      </p:ext>
    </p:extLst>
  </p:cSld>
  <p:clrMapOvr>
    <a:masterClrMapping/>
  </p:clrMapOvr>
  <p:transition spd="med">
    <p:strips dir="rd"/>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5008" y="92174"/>
            <a:ext cx="9664530" cy="664919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1 Rectángulo redondeado"/>
          <p:cNvSpPr/>
          <p:nvPr/>
        </p:nvSpPr>
        <p:spPr bwMode="auto">
          <a:xfrm>
            <a:off x="4088904" y="4437112"/>
            <a:ext cx="5700634" cy="1296144"/>
          </a:xfrm>
          <a:prstGeom prst="roundRect">
            <a:avLst/>
          </a:prstGeom>
          <a:no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50000"/>
              </a:spcBef>
              <a:spcAft>
                <a:spcPct val="0"/>
              </a:spcAft>
              <a:buClrTx/>
              <a:buSzTx/>
              <a:buFontTx/>
              <a:buAutoNum type="arabicPeriod"/>
              <a:tabLst/>
            </a:pPr>
            <a:endParaRPr kumimoji="0" lang="es-CO" sz="1800" b="1" i="0" u="none" strike="noStrike" cap="none" normalizeH="0" baseline="0">
              <a:ln>
                <a:noFill/>
              </a:ln>
              <a:solidFill>
                <a:srgbClr val="FF6600"/>
              </a:solidFill>
              <a:effectLst/>
              <a:latin typeface="Century Schoolbook" pitchFamily="18" charset="0"/>
            </a:endParaRPr>
          </a:p>
        </p:txBody>
      </p:sp>
    </p:spTree>
  </p:cSld>
  <p:clrMapOvr>
    <a:masterClrMapping/>
  </p:clrMapOvr>
  <p:transition spd="med">
    <p:strips dir="rd"/>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1 Imagen" descr="informatica.png"/>
          <p:cNvPicPr>
            <a:picLocks noChangeAspect="1"/>
          </p:cNvPicPr>
          <p:nvPr/>
        </p:nvPicPr>
        <p:blipFill>
          <a:blip r:embed="rId2" cstate="print"/>
          <a:stretch>
            <a:fillRect/>
          </a:stretch>
        </p:blipFill>
        <p:spPr>
          <a:xfrm>
            <a:off x="238092" y="0"/>
            <a:ext cx="9435769" cy="6429396"/>
          </a:xfrm>
          <a:prstGeom prst="rect">
            <a:avLst/>
          </a:prstGeom>
        </p:spPr>
      </p:pic>
      <p:pic>
        <p:nvPicPr>
          <p:cNvPr id="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9530" y="142852"/>
            <a:ext cx="9286940" cy="109423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pic>
        <p:nvPicPr>
          <p:cNvPr id="7" name="6 Imagen"/>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95876" y="1142984"/>
            <a:ext cx="4462785" cy="3000396"/>
          </a:xfrm>
          <a:prstGeom prst="rect">
            <a:avLst/>
          </a:prstGeom>
          <a:ln>
            <a:noFill/>
          </a:ln>
          <a:effectLst>
            <a:softEdge rad="112500"/>
          </a:effectLst>
        </p:spPr>
      </p:pic>
      <p:pic>
        <p:nvPicPr>
          <p:cNvPr id="9" name="Picture 6" descr="Archivo:Kevin Mitnick 2008.jpeg">
            <a:hlinkClick r:id="rId5"/>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52406" y="4143380"/>
            <a:ext cx="2214578" cy="2122824"/>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10" name="9 CuadroTexto"/>
          <p:cNvSpPr txBox="1"/>
          <p:nvPr/>
        </p:nvSpPr>
        <p:spPr>
          <a:xfrm>
            <a:off x="2881299" y="4429132"/>
            <a:ext cx="6643733" cy="1892826"/>
          </a:xfrm>
          <a:prstGeom prst="rect">
            <a:avLst/>
          </a:prstGeom>
          <a:noFill/>
        </p:spPr>
        <p:txBody>
          <a:bodyPr wrap="square" rtlCol="0">
            <a:spAutoFit/>
          </a:bodyPr>
          <a:lstStyle/>
          <a:p>
            <a:pPr algn="just"/>
            <a:r>
              <a:rPr lang="es-ES" dirty="0">
                <a:solidFill>
                  <a:schemeClr val="tx1"/>
                </a:solidFill>
                <a:latin typeface="Bodoni MT Black" pitchFamily="18" charset="0"/>
              </a:rPr>
              <a:t>1. Kevin </a:t>
            </a:r>
            <a:r>
              <a:rPr lang="es-ES" dirty="0" err="1">
                <a:solidFill>
                  <a:schemeClr val="tx1"/>
                </a:solidFill>
                <a:latin typeface="Bodoni MT Black" pitchFamily="18" charset="0"/>
              </a:rPr>
              <a:t>Mitnick</a:t>
            </a:r>
            <a:r>
              <a:rPr lang="es-ES" dirty="0">
                <a:solidFill>
                  <a:schemeClr val="tx1"/>
                </a:solidFill>
                <a:latin typeface="Bodoni MT Black" pitchFamily="18" charset="0"/>
              </a:rPr>
              <a:t>. </a:t>
            </a:r>
            <a:r>
              <a:rPr lang="es-ES" dirty="0">
                <a:solidFill>
                  <a:schemeClr val="tx1"/>
                </a:solidFill>
                <a:latin typeface="Bodoni MT Black" pitchFamily="18" charset="0"/>
                <a:sym typeface="Wingdings"/>
              </a:rPr>
              <a:t></a:t>
            </a:r>
            <a:r>
              <a:rPr lang="es-ES" dirty="0">
                <a:solidFill>
                  <a:schemeClr val="tx1"/>
                </a:solidFill>
              </a:rPr>
              <a:t> "el criminal informático más buscado de la historia de los EEUU".  </a:t>
            </a:r>
            <a:r>
              <a:rPr lang="es-ES" dirty="0" err="1">
                <a:solidFill>
                  <a:schemeClr val="tx1"/>
                </a:solidFill>
              </a:rPr>
              <a:t>Hackeo</a:t>
            </a:r>
            <a:r>
              <a:rPr lang="es-ES" dirty="0">
                <a:solidFill>
                  <a:schemeClr val="tx1"/>
                </a:solidFill>
              </a:rPr>
              <a:t> a Nokia y Motorola, entre otras. Arrestado por el FBI (1995), cumpliendo 5 años de prisión,  fundó su propia empresa de seguridad informática.</a:t>
            </a:r>
            <a:endParaRPr lang="es-CO" dirty="0">
              <a:solidFill>
                <a:schemeClr val="tx1"/>
              </a:solidFill>
            </a:endParaRPr>
          </a:p>
          <a:p>
            <a:endParaRPr lang="es-ES" dirty="0"/>
          </a:p>
        </p:txBody>
      </p:sp>
      <p:pic>
        <p:nvPicPr>
          <p:cNvPr id="1027" name="Picture 3"/>
          <p:cNvPicPr>
            <a:picLocks noChangeAspect="1" noChangeArrowheads="1"/>
          </p:cNvPicPr>
          <p:nvPr/>
        </p:nvPicPr>
        <p:blipFill>
          <a:blip r:embed="rId7" cstate="print"/>
          <a:srcRect/>
          <a:stretch>
            <a:fillRect/>
          </a:stretch>
        </p:blipFill>
        <p:spPr bwMode="auto">
          <a:xfrm>
            <a:off x="523844" y="1357298"/>
            <a:ext cx="4572032" cy="2730840"/>
          </a:xfrm>
          <a:prstGeom prst="rect">
            <a:avLst/>
          </a:prstGeom>
          <a:noFill/>
          <a:ln w="9525">
            <a:noFill/>
            <a:miter lim="800000"/>
            <a:headEnd/>
            <a:tailEnd/>
          </a:ln>
          <a:effectLst/>
        </p:spPr>
      </p:pic>
      <p:sp>
        <p:nvSpPr>
          <p:cNvPr id="13" name="12 CuadroTexto"/>
          <p:cNvSpPr txBox="1"/>
          <p:nvPr/>
        </p:nvSpPr>
        <p:spPr>
          <a:xfrm>
            <a:off x="5238752" y="1858352"/>
            <a:ext cx="4576894" cy="784830"/>
          </a:xfrm>
          <a:prstGeom prst="rect">
            <a:avLst/>
          </a:prstGeom>
          <a:noFill/>
        </p:spPr>
        <p:txBody>
          <a:bodyPr wrap="none" rtlCol="0">
            <a:spAutoFit/>
          </a:bodyPr>
          <a:lstStyle/>
          <a:p>
            <a:pPr>
              <a:buNone/>
            </a:pPr>
            <a:r>
              <a:rPr lang="es-ES" dirty="0">
                <a:solidFill>
                  <a:srgbClr val="115979"/>
                </a:solidFill>
                <a:effectLst>
                  <a:reflection blurRad="6350" stA="55000" endA="300" endPos="45500" dir="5400000" sy="-100000" algn="bl" rotWithShape="0"/>
                </a:effectLst>
                <a:latin typeface="Arial Black" pitchFamily="34" charset="0"/>
              </a:rPr>
              <a:t>COMO RECONOCER UN HACKER?</a:t>
            </a:r>
          </a:p>
          <a:p>
            <a:endParaRPr lang="es-ES" dirty="0">
              <a:effectLst>
                <a:reflection blurRad="6350" stA="55000" endA="300" endPos="45500" dir="5400000" sy="-100000" algn="bl" rotWithShape="0"/>
              </a:effectLst>
            </a:endParaRPr>
          </a:p>
        </p:txBody>
      </p:sp>
      <p:sp>
        <p:nvSpPr>
          <p:cNvPr id="14" name="13 CuadroTexto"/>
          <p:cNvSpPr txBox="1"/>
          <p:nvPr/>
        </p:nvSpPr>
        <p:spPr>
          <a:xfrm>
            <a:off x="2460486" y="571480"/>
            <a:ext cx="7207422" cy="707886"/>
          </a:xfrm>
          <a:prstGeom prst="rect">
            <a:avLst/>
          </a:prstGeom>
          <a:noFill/>
        </p:spPr>
        <p:txBody>
          <a:bodyPr wrap="none" rtlCol="0">
            <a:spAutoFit/>
          </a:bodyPr>
          <a:lstStyle/>
          <a:p>
            <a:pPr>
              <a:buNone/>
            </a:pPr>
            <a:r>
              <a:rPr lang="es-CO" sz="1600" dirty="0">
                <a:solidFill>
                  <a:schemeClr val="accent1">
                    <a:lumMod val="60000"/>
                    <a:lumOff val="40000"/>
                  </a:schemeClr>
                </a:solidFill>
                <a:latin typeface="Chicago" pitchFamily="34" charset="0"/>
              </a:rPr>
              <a:t>Ponen en jaque a los grandes sistemas financieros del mundo.</a:t>
            </a:r>
          </a:p>
          <a:p>
            <a:pPr>
              <a:buNone/>
            </a:pPr>
            <a:endParaRPr lang="es-ES" sz="1600" dirty="0"/>
          </a:p>
        </p:txBody>
      </p:sp>
      <p:sp>
        <p:nvSpPr>
          <p:cNvPr id="15" name="14 CuadroTexto"/>
          <p:cNvSpPr txBox="1"/>
          <p:nvPr/>
        </p:nvSpPr>
        <p:spPr>
          <a:xfrm>
            <a:off x="738158" y="1785926"/>
            <a:ext cx="4286280" cy="1738938"/>
          </a:xfrm>
          <a:prstGeom prst="rect">
            <a:avLst/>
          </a:prstGeom>
          <a:noFill/>
        </p:spPr>
        <p:txBody>
          <a:bodyPr wrap="square" rtlCol="0">
            <a:spAutoFit/>
          </a:bodyPr>
          <a:lstStyle/>
          <a:p>
            <a:pPr marL="0" lvl="1" algn="just">
              <a:buNone/>
            </a:pPr>
            <a:r>
              <a:rPr lang="es-CO" sz="2000" dirty="0">
                <a:solidFill>
                  <a:srgbClr val="FF0000"/>
                </a:solidFill>
                <a:effectLst>
                  <a:outerShdw blurRad="50800" dist="38100" algn="l" rotWithShape="0">
                    <a:prstClr val="black">
                      <a:alpha val="40000"/>
                    </a:prstClr>
                  </a:outerShdw>
                </a:effectLst>
                <a:latin typeface="+mn-lt"/>
              </a:rPr>
              <a:t>Hacker</a:t>
            </a:r>
            <a:r>
              <a:rPr lang="es-CO" sz="2000" dirty="0">
                <a:solidFill>
                  <a:srgbClr val="115979"/>
                </a:solidFill>
                <a:effectLst>
                  <a:outerShdw blurRad="50800" dist="38100" algn="l" rotWithShape="0">
                    <a:prstClr val="black">
                      <a:alpha val="40000"/>
                    </a:prstClr>
                  </a:outerShdw>
                </a:effectLst>
                <a:latin typeface="+mn-lt"/>
              </a:rPr>
              <a:t> </a:t>
            </a:r>
            <a:r>
              <a:rPr lang="es-CO" sz="2000" i="1" dirty="0">
                <a:solidFill>
                  <a:srgbClr val="115979"/>
                </a:solidFill>
                <a:effectLst>
                  <a:outerShdw blurRad="50800" dist="38100" algn="l" rotWithShape="0">
                    <a:prstClr val="black">
                      <a:alpha val="40000"/>
                    </a:prstClr>
                  </a:outerShdw>
                </a:effectLst>
                <a:latin typeface="+mn-lt"/>
              </a:rPr>
              <a:t>es</a:t>
            </a:r>
            <a:r>
              <a:rPr lang="es-CO" sz="2000" dirty="0">
                <a:solidFill>
                  <a:srgbClr val="115979"/>
                </a:solidFill>
                <a:effectLst>
                  <a:outerShdw blurRad="50800" dist="38100" algn="l" rotWithShape="0">
                    <a:prstClr val="black">
                      <a:alpha val="40000"/>
                    </a:prstClr>
                  </a:outerShdw>
                </a:effectLst>
                <a:latin typeface="+mn-lt"/>
              </a:rPr>
              <a:t> </a:t>
            </a:r>
            <a:r>
              <a:rPr lang="es-CO" sz="2000" i="1" dirty="0">
                <a:solidFill>
                  <a:srgbClr val="115979"/>
                </a:solidFill>
                <a:effectLst>
                  <a:outerShdw blurRad="50800" dist="38100" algn="l" rotWithShape="0">
                    <a:prstClr val="black">
                      <a:alpha val="40000"/>
                    </a:prstClr>
                  </a:outerShdw>
                </a:effectLst>
                <a:latin typeface="+mn-lt"/>
              </a:rPr>
              <a:t>toda aquella persona con elevados conocimientos informáticos independientemente de la finalidad con que los use</a:t>
            </a:r>
            <a:r>
              <a:rPr lang="es-CO" sz="2000" i="1" dirty="0">
                <a:solidFill>
                  <a:srgbClr val="115979"/>
                </a:solidFill>
                <a:latin typeface="+mn-lt"/>
              </a:rPr>
              <a:t>. </a:t>
            </a:r>
          </a:p>
          <a:p>
            <a:endParaRPr lang="es-ES" dirty="0"/>
          </a:p>
        </p:txBody>
      </p:sp>
    </p:spTree>
  </p:cSld>
  <p:clrMapOvr>
    <a:masterClrMapping/>
  </p:clrMapOvr>
  <p:transition spd="med">
    <p:strips dir="rd"/>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1 Imagen" descr="informatica.png"/>
          <p:cNvPicPr>
            <a:picLocks noChangeAspect="1"/>
          </p:cNvPicPr>
          <p:nvPr/>
        </p:nvPicPr>
        <p:blipFill>
          <a:blip r:embed="rId2" cstate="print"/>
          <a:stretch>
            <a:fillRect/>
          </a:stretch>
        </p:blipFill>
        <p:spPr>
          <a:xfrm>
            <a:off x="309530" y="0"/>
            <a:ext cx="9364331" cy="6429396"/>
          </a:xfrm>
          <a:prstGeom prst="rect">
            <a:avLst/>
          </a:prstGeom>
        </p:spPr>
      </p:pic>
      <p:pic>
        <p:nvPicPr>
          <p:cNvPr id="7" name="6 Imagen"/>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24438" y="1142984"/>
            <a:ext cx="4462785" cy="3000396"/>
          </a:xfrm>
          <a:prstGeom prst="rect">
            <a:avLst/>
          </a:prstGeom>
          <a:ln>
            <a:noFill/>
          </a:ln>
          <a:effectLst>
            <a:softEdge rad="112500"/>
          </a:effectLst>
        </p:spPr>
      </p:pic>
      <p:sp>
        <p:nvSpPr>
          <p:cNvPr id="10" name="9 CuadroTexto"/>
          <p:cNvSpPr txBox="1"/>
          <p:nvPr/>
        </p:nvSpPr>
        <p:spPr>
          <a:xfrm>
            <a:off x="2881299" y="4429132"/>
            <a:ext cx="6643733" cy="1200329"/>
          </a:xfrm>
          <a:prstGeom prst="rect">
            <a:avLst/>
          </a:prstGeom>
          <a:noFill/>
        </p:spPr>
        <p:txBody>
          <a:bodyPr wrap="square" rtlCol="0">
            <a:spAutoFit/>
          </a:bodyPr>
          <a:lstStyle/>
          <a:p>
            <a:pPr>
              <a:buFont typeface="Arial" pitchFamily="34" charset="0"/>
              <a:buChar char="•"/>
            </a:pPr>
            <a:r>
              <a:rPr lang="es-ES" dirty="0">
                <a:solidFill>
                  <a:schemeClr val="tx1"/>
                </a:solidFill>
                <a:latin typeface="Bodoni MT Black" pitchFamily="18" charset="0"/>
              </a:rPr>
              <a:t>2. Kevin </a:t>
            </a:r>
            <a:r>
              <a:rPr lang="es-ES" dirty="0" err="1">
                <a:solidFill>
                  <a:schemeClr val="tx1"/>
                </a:solidFill>
                <a:latin typeface="Bodoni MT Black" pitchFamily="18" charset="0"/>
              </a:rPr>
              <a:t>Poulson</a:t>
            </a:r>
            <a:r>
              <a:rPr lang="es-ES" dirty="0">
                <a:solidFill>
                  <a:schemeClr val="tx1"/>
                </a:solidFill>
                <a:latin typeface="Bodoni MT Black" pitchFamily="18" charset="0"/>
              </a:rPr>
              <a:t> </a:t>
            </a:r>
            <a:r>
              <a:rPr lang="es-ES" dirty="0">
                <a:solidFill>
                  <a:schemeClr val="tx1"/>
                </a:solidFill>
                <a:latin typeface="Bodoni MT Black" pitchFamily="18" charset="0"/>
                <a:sym typeface="Wingdings"/>
              </a:rPr>
              <a:t></a:t>
            </a:r>
            <a:r>
              <a:rPr lang="es-ES" dirty="0">
                <a:solidFill>
                  <a:schemeClr val="tx1"/>
                </a:solidFill>
                <a:latin typeface="Bodoni MT Black" pitchFamily="18" charset="0"/>
              </a:rPr>
              <a:t> </a:t>
            </a:r>
            <a:r>
              <a:rPr lang="es-ES" dirty="0">
                <a:solidFill>
                  <a:schemeClr val="tx1"/>
                </a:solidFill>
              </a:rPr>
              <a:t>En  1990   </a:t>
            </a:r>
            <a:r>
              <a:rPr lang="es-ES" dirty="0" err="1">
                <a:solidFill>
                  <a:schemeClr val="tx1"/>
                </a:solidFill>
              </a:rPr>
              <a:t>hackeo</a:t>
            </a:r>
            <a:r>
              <a:rPr lang="es-ES" dirty="0">
                <a:solidFill>
                  <a:schemeClr val="tx1"/>
                </a:solidFill>
              </a:rPr>
              <a:t> las líneas telefónicas de la radio KIIS-FM. Se aseguró la llamada ganadora de un </a:t>
            </a:r>
            <a:r>
              <a:rPr lang="es-ES" dirty="0" err="1">
                <a:solidFill>
                  <a:schemeClr val="tx1"/>
                </a:solidFill>
              </a:rPr>
              <a:t>Porsche</a:t>
            </a:r>
            <a:r>
              <a:rPr lang="es-ES" dirty="0">
                <a:solidFill>
                  <a:schemeClr val="tx1"/>
                </a:solidFill>
              </a:rPr>
              <a:t>. Fue arrestado tras atacar al FBI en 1991</a:t>
            </a:r>
          </a:p>
        </p:txBody>
      </p:sp>
      <p:pic>
        <p:nvPicPr>
          <p:cNvPr id="11"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3844" y="4143380"/>
            <a:ext cx="2286016" cy="2008923"/>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09530" y="142852"/>
            <a:ext cx="9358378" cy="109423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sp>
        <p:nvSpPr>
          <p:cNvPr id="15" name="14 CuadroTexto"/>
          <p:cNvSpPr txBox="1"/>
          <p:nvPr/>
        </p:nvSpPr>
        <p:spPr>
          <a:xfrm>
            <a:off x="2246172" y="642918"/>
            <a:ext cx="7207422" cy="1169551"/>
          </a:xfrm>
          <a:prstGeom prst="rect">
            <a:avLst/>
          </a:prstGeom>
          <a:noFill/>
        </p:spPr>
        <p:txBody>
          <a:bodyPr wrap="none" rtlCol="0">
            <a:spAutoFit/>
          </a:bodyPr>
          <a:lstStyle/>
          <a:p>
            <a:pPr>
              <a:buNone/>
            </a:pPr>
            <a:r>
              <a:rPr lang="es-CO" sz="1600" dirty="0">
                <a:solidFill>
                  <a:schemeClr val="accent1">
                    <a:lumMod val="60000"/>
                    <a:lumOff val="40000"/>
                  </a:schemeClr>
                </a:solidFill>
                <a:latin typeface="Chicago" pitchFamily="34" charset="0"/>
              </a:rPr>
              <a:t>Ponen en jaque a los grandes sistemas financieros del mundo.</a:t>
            </a:r>
          </a:p>
          <a:p>
            <a:pPr>
              <a:buNone/>
            </a:pPr>
            <a:endParaRPr lang="es-ES" dirty="0"/>
          </a:p>
          <a:p>
            <a:endParaRPr lang="es-ES" dirty="0"/>
          </a:p>
        </p:txBody>
      </p:sp>
      <p:pic>
        <p:nvPicPr>
          <p:cNvPr id="16" name="Picture 3"/>
          <p:cNvPicPr>
            <a:picLocks noChangeAspect="1" noChangeArrowheads="1"/>
          </p:cNvPicPr>
          <p:nvPr/>
        </p:nvPicPr>
        <p:blipFill>
          <a:blip r:embed="rId6" cstate="print"/>
          <a:srcRect/>
          <a:stretch>
            <a:fillRect/>
          </a:stretch>
        </p:blipFill>
        <p:spPr bwMode="auto">
          <a:xfrm>
            <a:off x="523844" y="1357298"/>
            <a:ext cx="4572032" cy="2730840"/>
          </a:xfrm>
          <a:prstGeom prst="rect">
            <a:avLst/>
          </a:prstGeom>
          <a:noFill/>
          <a:ln w="9525">
            <a:noFill/>
            <a:miter lim="800000"/>
            <a:headEnd/>
            <a:tailEnd/>
          </a:ln>
          <a:effectLst/>
        </p:spPr>
      </p:pic>
      <p:sp>
        <p:nvSpPr>
          <p:cNvPr id="17" name="16 CuadroTexto"/>
          <p:cNvSpPr txBox="1"/>
          <p:nvPr/>
        </p:nvSpPr>
        <p:spPr>
          <a:xfrm>
            <a:off x="738158" y="1714488"/>
            <a:ext cx="4071966" cy="1738938"/>
          </a:xfrm>
          <a:prstGeom prst="rect">
            <a:avLst/>
          </a:prstGeom>
          <a:noFill/>
          <a:effectLst>
            <a:outerShdw blurRad="50800" dist="38100" algn="l" rotWithShape="0">
              <a:prstClr val="black">
                <a:alpha val="40000"/>
              </a:prstClr>
            </a:outerShdw>
          </a:effectLst>
        </p:spPr>
        <p:txBody>
          <a:bodyPr wrap="square" rtlCol="0">
            <a:spAutoFit/>
          </a:bodyPr>
          <a:lstStyle/>
          <a:p>
            <a:pPr algn="just">
              <a:buNone/>
              <a:tabLst>
                <a:tab pos="182563" algn="l"/>
              </a:tabLst>
            </a:pPr>
            <a:r>
              <a:rPr lang="es-CO" sz="2000" i="1" dirty="0">
                <a:solidFill>
                  <a:srgbClr val="115979"/>
                </a:solidFill>
                <a:effectLst/>
                <a:latin typeface="+mn-lt"/>
              </a:rPr>
              <a:t>Aquellas personas que tienen fines maliciosos, son llamados </a:t>
            </a:r>
            <a:r>
              <a:rPr lang="es-CO" sz="2000" i="1" dirty="0">
                <a:solidFill>
                  <a:srgbClr val="FF0000"/>
                </a:solidFill>
                <a:effectLst/>
                <a:latin typeface="+mn-lt"/>
              </a:rPr>
              <a:t>Crackers. </a:t>
            </a:r>
            <a:r>
              <a:rPr lang="es-CO" sz="2000" i="1" dirty="0">
                <a:solidFill>
                  <a:srgbClr val="115979"/>
                </a:solidFill>
                <a:effectLst/>
                <a:latin typeface="+mn-lt"/>
              </a:rPr>
              <a:t>Éstos últimos son los delincuentes informáticos.</a:t>
            </a:r>
          </a:p>
          <a:p>
            <a:pPr algn="just">
              <a:buNone/>
              <a:tabLst>
                <a:tab pos="182563" algn="l"/>
              </a:tabLst>
            </a:pPr>
            <a:r>
              <a:rPr lang="es-CO" i="1" dirty="0">
                <a:solidFill>
                  <a:srgbClr val="115979"/>
                </a:solidFill>
                <a:effectLst/>
              </a:rPr>
              <a:t> </a:t>
            </a:r>
          </a:p>
        </p:txBody>
      </p:sp>
      <p:sp>
        <p:nvSpPr>
          <p:cNvPr id="18" name="17 CuadroTexto"/>
          <p:cNvSpPr txBox="1"/>
          <p:nvPr/>
        </p:nvSpPr>
        <p:spPr>
          <a:xfrm>
            <a:off x="5024438" y="1785926"/>
            <a:ext cx="4553491" cy="784830"/>
          </a:xfrm>
          <a:prstGeom prst="rect">
            <a:avLst/>
          </a:prstGeom>
          <a:noFill/>
        </p:spPr>
        <p:txBody>
          <a:bodyPr wrap="none" rtlCol="0">
            <a:spAutoFit/>
          </a:bodyPr>
          <a:lstStyle/>
          <a:p>
            <a:r>
              <a:rPr lang="es-ES" dirty="0">
                <a:solidFill>
                  <a:srgbClr val="115979"/>
                </a:solidFill>
                <a:effectLst>
                  <a:reflection blurRad="6350" stA="55000" endA="300" endPos="45500" dir="5400000" sy="-100000" algn="bl" rotWithShape="0"/>
                </a:effectLst>
                <a:latin typeface="Arial Black" pitchFamily="34" charset="0"/>
              </a:rPr>
              <a:t>COMO RECONOCER UN HACKER?</a:t>
            </a:r>
          </a:p>
          <a:p>
            <a:endParaRPr lang="es-ES" dirty="0"/>
          </a:p>
        </p:txBody>
      </p:sp>
    </p:spTree>
  </p:cSld>
  <p:clrMapOvr>
    <a:masterClrMapping/>
  </p:clrMapOvr>
  <p:transition spd="med">
    <p:strips dir="rd"/>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1 Imagen" descr="informatica.png"/>
          <p:cNvPicPr>
            <a:picLocks noChangeAspect="1"/>
          </p:cNvPicPr>
          <p:nvPr/>
        </p:nvPicPr>
        <p:blipFill>
          <a:blip r:embed="rId2" cstate="print"/>
          <a:stretch>
            <a:fillRect/>
          </a:stretch>
        </p:blipFill>
        <p:spPr>
          <a:xfrm>
            <a:off x="238092" y="142876"/>
            <a:ext cx="9364331" cy="6429396"/>
          </a:xfrm>
          <a:prstGeom prst="rect">
            <a:avLst/>
          </a:prstGeom>
        </p:spPr>
      </p:pic>
      <p:sp>
        <p:nvSpPr>
          <p:cNvPr id="10" name="9 CuadroTexto"/>
          <p:cNvSpPr txBox="1"/>
          <p:nvPr/>
        </p:nvSpPr>
        <p:spPr>
          <a:xfrm>
            <a:off x="2988264" y="1484784"/>
            <a:ext cx="6429419" cy="1615827"/>
          </a:xfrm>
          <a:prstGeom prst="rect">
            <a:avLst/>
          </a:prstGeom>
          <a:noFill/>
        </p:spPr>
        <p:txBody>
          <a:bodyPr wrap="square" rtlCol="0">
            <a:spAutoFit/>
          </a:bodyPr>
          <a:lstStyle/>
          <a:p>
            <a:pPr algn="just">
              <a:buNone/>
            </a:pPr>
            <a:r>
              <a:rPr lang="es-ES" dirty="0">
                <a:solidFill>
                  <a:schemeClr val="tx1"/>
                </a:solidFill>
                <a:latin typeface="Bodoni MT Black" pitchFamily="18" charset="0"/>
              </a:rPr>
              <a:t>3. Adrian Lamo </a:t>
            </a:r>
            <a:r>
              <a:rPr lang="es-ES" dirty="0">
                <a:solidFill>
                  <a:schemeClr val="tx1"/>
                </a:solidFill>
                <a:latin typeface="Bodoni MT Black" pitchFamily="18" charset="0"/>
                <a:sym typeface="Wingdings"/>
              </a:rPr>
              <a:t></a:t>
            </a:r>
            <a:r>
              <a:rPr lang="es-ES" dirty="0">
                <a:solidFill>
                  <a:schemeClr val="tx1"/>
                </a:solidFill>
                <a:latin typeface="Bodoni MT Black" pitchFamily="18" charset="0"/>
              </a:rPr>
              <a:t> </a:t>
            </a:r>
            <a:r>
              <a:rPr lang="es-ES" dirty="0">
                <a:solidFill>
                  <a:schemeClr val="tx1"/>
                </a:solidFill>
              </a:rPr>
              <a:t>“El hacker vagabundo”  desde cibercafés y bibliotecas, se incluyó en la lista de expertos de New York Times y penetro en  Microsoft.</a:t>
            </a:r>
            <a:endParaRPr lang="es-CO" dirty="0">
              <a:solidFill>
                <a:schemeClr val="tx1"/>
              </a:solidFill>
            </a:endParaRPr>
          </a:p>
          <a:p>
            <a:endParaRPr lang="es-ES" dirty="0"/>
          </a:p>
        </p:txBody>
      </p:sp>
      <p:pic>
        <p:nvPicPr>
          <p:cNvPr id="11"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6496" y="1313107"/>
            <a:ext cx="2448271" cy="1922556"/>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9530" y="142852"/>
            <a:ext cx="9358378" cy="109423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sp>
        <p:nvSpPr>
          <p:cNvPr id="13" name="12 CuadroTexto"/>
          <p:cNvSpPr txBox="1"/>
          <p:nvPr/>
        </p:nvSpPr>
        <p:spPr>
          <a:xfrm>
            <a:off x="2460486" y="571480"/>
            <a:ext cx="7207422" cy="707886"/>
          </a:xfrm>
          <a:prstGeom prst="rect">
            <a:avLst/>
          </a:prstGeom>
          <a:noFill/>
        </p:spPr>
        <p:txBody>
          <a:bodyPr wrap="none" rtlCol="0">
            <a:spAutoFit/>
          </a:bodyPr>
          <a:lstStyle/>
          <a:p>
            <a:pPr>
              <a:buNone/>
            </a:pPr>
            <a:r>
              <a:rPr lang="es-CO" sz="1600" dirty="0">
                <a:solidFill>
                  <a:schemeClr val="accent1">
                    <a:lumMod val="60000"/>
                    <a:lumOff val="40000"/>
                  </a:schemeClr>
                </a:solidFill>
                <a:latin typeface="Chicago" pitchFamily="34" charset="0"/>
              </a:rPr>
              <a:t>Ponen en jaque a los grandes sistemas financieros del mundo.</a:t>
            </a:r>
          </a:p>
          <a:p>
            <a:pPr>
              <a:buNone/>
            </a:pPr>
            <a:endParaRPr lang="es-ES" sz="1600" dirty="0"/>
          </a:p>
        </p:txBody>
      </p:sp>
      <p:pic>
        <p:nvPicPr>
          <p:cNvPr id="15" name="14 Imagen"/>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4528" y="3284984"/>
            <a:ext cx="8712968" cy="3168352"/>
          </a:xfrm>
          <a:prstGeom prst="rect">
            <a:avLst/>
          </a:prstGeom>
          <a:ln>
            <a:noFill/>
          </a:ln>
          <a:effectLst>
            <a:softEdge rad="112500"/>
          </a:effectLst>
        </p:spPr>
      </p:pic>
      <p:sp>
        <p:nvSpPr>
          <p:cNvPr id="14" name="13 CuadroTexto"/>
          <p:cNvSpPr txBox="1"/>
          <p:nvPr/>
        </p:nvSpPr>
        <p:spPr>
          <a:xfrm>
            <a:off x="3524240" y="4144368"/>
            <a:ext cx="4553491" cy="784830"/>
          </a:xfrm>
          <a:prstGeom prst="rect">
            <a:avLst/>
          </a:prstGeom>
          <a:noFill/>
        </p:spPr>
        <p:txBody>
          <a:bodyPr wrap="none" rtlCol="0">
            <a:spAutoFit/>
          </a:bodyPr>
          <a:lstStyle/>
          <a:p>
            <a:r>
              <a:rPr lang="es-ES" dirty="0">
                <a:solidFill>
                  <a:srgbClr val="115979"/>
                </a:solidFill>
                <a:effectLst>
                  <a:reflection blurRad="6350" stA="55000" endA="300" endPos="45500" dir="5400000" sy="-100000" algn="bl" rotWithShape="0"/>
                </a:effectLst>
                <a:latin typeface="Arial Black" pitchFamily="34" charset="0"/>
              </a:rPr>
              <a:t>COMO RECONOCER UN HACKER?</a:t>
            </a:r>
          </a:p>
          <a:p>
            <a:endParaRPr lang="es-ES" dirty="0"/>
          </a:p>
        </p:txBody>
      </p:sp>
    </p:spTree>
  </p:cSld>
  <p:clrMapOvr>
    <a:masterClrMapping/>
  </p:clrMapOvr>
  <p:transition spd="med">
    <p:strips dir="rd"/>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1 Imagen" descr="informatica.png"/>
          <p:cNvPicPr>
            <a:picLocks noChangeAspect="1"/>
          </p:cNvPicPr>
          <p:nvPr/>
        </p:nvPicPr>
        <p:blipFill>
          <a:blip r:embed="rId2" cstate="print"/>
          <a:stretch>
            <a:fillRect/>
          </a:stretch>
        </p:blipFill>
        <p:spPr>
          <a:xfrm>
            <a:off x="309530" y="0"/>
            <a:ext cx="9364331" cy="6429396"/>
          </a:xfrm>
          <a:prstGeom prst="rect">
            <a:avLst/>
          </a:prstGeom>
        </p:spPr>
      </p:pic>
      <p:pic>
        <p:nvPicPr>
          <p:cNvPr id="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9530" y="142852"/>
            <a:ext cx="9286940" cy="109423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pic>
        <p:nvPicPr>
          <p:cNvPr id="7" name="6 Imagen"/>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6496" y="3357562"/>
            <a:ext cx="9145016" cy="2879750"/>
          </a:xfrm>
          <a:prstGeom prst="rect">
            <a:avLst/>
          </a:prstGeom>
          <a:ln>
            <a:noFill/>
          </a:ln>
          <a:effectLst>
            <a:softEdge rad="112500"/>
          </a:effectLst>
        </p:spPr>
      </p:pic>
      <p:sp>
        <p:nvSpPr>
          <p:cNvPr id="13" name="12 CuadroTexto"/>
          <p:cNvSpPr txBox="1"/>
          <p:nvPr/>
        </p:nvSpPr>
        <p:spPr>
          <a:xfrm>
            <a:off x="3952868" y="4143380"/>
            <a:ext cx="4576894" cy="784830"/>
          </a:xfrm>
          <a:prstGeom prst="rect">
            <a:avLst/>
          </a:prstGeom>
          <a:noFill/>
        </p:spPr>
        <p:txBody>
          <a:bodyPr wrap="none" rtlCol="0">
            <a:spAutoFit/>
          </a:bodyPr>
          <a:lstStyle/>
          <a:p>
            <a:pPr>
              <a:buNone/>
            </a:pPr>
            <a:r>
              <a:rPr lang="es-ES" dirty="0">
                <a:solidFill>
                  <a:srgbClr val="115979"/>
                </a:solidFill>
                <a:effectLst>
                  <a:reflection blurRad="6350" stA="55000" endA="300" endPos="45500" dir="5400000" sy="-100000" algn="bl" rotWithShape="0"/>
                </a:effectLst>
                <a:latin typeface="Arial Black" pitchFamily="34" charset="0"/>
              </a:rPr>
              <a:t>COMO RECONOCER UN HACKER?</a:t>
            </a:r>
          </a:p>
          <a:p>
            <a:endParaRPr lang="es-ES" dirty="0">
              <a:effectLst>
                <a:reflection blurRad="6350" stA="55000" endA="300" endPos="45500" dir="5400000" sy="-100000" algn="bl" rotWithShape="0"/>
              </a:effectLst>
            </a:endParaRPr>
          </a:p>
        </p:txBody>
      </p:sp>
      <p:sp>
        <p:nvSpPr>
          <p:cNvPr id="14" name="13 CuadroTexto"/>
          <p:cNvSpPr txBox="1"/>
          <p:nvPr/>
        </p:nvSpPr>
        <p:spPr>
          <a:xfrm>
            <a:off x="2460486" y="571480"/>
            <a:ext cx="7207422" cy="707886"/>
          </a:xfrm>
          <a:prstGeom prst="rect">
            <a:avLst/>
          </a:prstGeom>
          <a:noFill/>
        </p:spPr>
        <p:txBody>
          <a:bodyPr wrap="none" rtlCol="0">
            <a:spAutoFit/>
          </a:bodyPr>
          <a:lstStyle/>
          <a:p>
            <a:pPr>
              <a:buNone/>
            </a:pPr>
            <a:r>
              <a:rPr lang="es-CO" sz="1600" dirty="0">
                <a:solidFill>
                  <a:schemeClr val="accent1">
                    <a:lumMod val="60000"/>
                    <a:lumOff val="40000"/>
                  </a:schemeClr>
                </a:solidFill>
                <a:latin typeface="Chicago" pitchFamily="34" charset="0"/>
              </a:rPr>
              <a:t>Ponen en jaque a los grandes sistemas financieros del mundo.</a:t>
            </a:r>
          </a:p>
          <a:p>
            <a:pPr>
              <a:buNone/>
            </a:pPr>
            <a:endParaRPr lang="es-ES" sz="1600" dirty="0"/>
          </a:p>
        </p:txBody>
      </p:sp>
      <p:pic>
        <p:nvPicPr>
          <p:cNvPr id="11"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38276" y="1356158"/>
            <a:ext cx="2598500" cy="1928826"/>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 name="15 CuadroTexto"/>
          <p:cNvSpPr txBox="1"/>
          <p:nvPr/>
        </p:nvSpPr>
        <p:spPr>
          <a:xfrm>
            <a:off x="2916826" y="1628800"/>
            <a:ext cx="6572678" cy="1015663"/>
          </a:xfrm>
          <a:prstGeom prst="rect">
            <a:avLst/>
          </a:prstGeom>
          <a:noFill/>
        </p:spPr>
        <p:txBody>
          <a:bodyPr wrap="square" rtlCol="0">
            <a:spAutoFit/>
          </a:bodyPr>
          <a:lstStyle/>
          <a:p>
            <a:pPr algn="just">
              <a:buNone/>
            </a:pPr>
            <a:r>
              <a:rPr lang="es-ES" sz="2000" dirty="0">
                <a:solidFill>
                  <a:schemeClr val="tx1"/>
                </a:solidFill>
                <a:latin typeface="Bodoni MT Black" pitchFamily="18" charset="0"/>
              </a:rPr>
              <a:t>4. Stephen </a:t>
            </a:r>
            <a:r>
              <a:rPr lang="es-ES" sz="2000" dirty="0" err="1">
                <a:solidFill>
                  <a:schemeClr val="tx1"/>
                </a:solidFill>
                <a:latin typeface="Bodoni MT Black" pitchFamily="18" charset="0"/>
              </a:rPr>
              <a:t>Wozniak</a:t>
            </a:r>
            <a:r>
              <a:rPr lang="es-ES" sz="2000" dirty="0">
                <a:solidFill>
                  <a:schemeClr val="tx1"/>
                </a:solidFill>
                <a:latin typeface="Bodoni MT Black" pitchFamily="18" charset="0"/>
              </a:rPr>
              <a:t> </a:t>
            </a:r>
            <a:r>
              <a:rPr lang="es-ES" sz="2000" dirty="0">
                <a:solidFill>
                  <a:schemeClr val="tx1"/>
                </a:solidFill>
                <a:latin typeface="Bodoni MT Black" pitchFamily="18" charset="0"/>
                <a:sym typeface="Wingdings"/>
              </a:rPr>
              <a:t></a:t>
            </a:r>
            <a:r>
              <a:rPr lang="es-ES" sz="2000" dirty="0">
                <a:solidFill>
                  <a:schemeClr val="tx1"/>
                </a:solidFill>
                <a:latin typeface="Bodoni MT Black" pitchFamily="18" charset="0"/>
              </a:rPr>
              <a:t> </a:t>
            </a:r>
            <a:r>
              <a:rPr lang="es-ES" sz="2000" dirty="0">
                <a:solidFill>
                  <a:schemeClr val="tx1"/>
                </a:solidFill>
              </a:rPr>
              <a:t>Co-fundador de Apple, realizaba llamadas de larga distancia de manera gratuita,  llegó a llamar al Papa</a:t>
            </a:r>
          </a:p>
        </p:txBody>
      </p:sp>
    </p:spTree>
  </p:cSld>
  <p:clrMapOvr>
    <a:masterClrMapping/>
  </p:clrMapOvr>
  <p:transition spd="med">
    <p:strips dir="rd"/>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10 Imagen" descr="informatica.png"/>
          <p:cNvPicPr>
            <a:picLocks noChangeAspect="1"/>
          </p:cNvPicPr>
          <p:nvPr/>
        </p:nvPicPr>
        <p:blipFill>
          <a:blip r:embed="rId2" cstate="print"/>
          <a:stretch>
            <a:fillRect/>
          </a:stretch>
        </p:blipFill>
        <p:spPr>
          <a:xfrm>
            <a:off x="232139" y="188640"/>
            <a:ext cx="9364331" cy="6429396"/>
          </a:xfrm>
          <a:prstGeom prst="rect">
            <a:avLst/>
          </a:prstGeom>
        </p:spPr>
      </p:pic>
      <p:pic>
        <p:nvPicPr>
          <p:cNvPr id="1026" name="Picture 2" descr="http://static.guim.co.uk/sys-images/Guardian/Pix/pictures/2009/10/22/1256230162570/Bill-Gates-Speaks-At-UNIX-00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0968" y="1214422"/>
            <a:ext cx="2714644" cy="2358594"/>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028" name="Picture 4" descr="http://www.arrestados.com/arrestados_bill_gates.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10322" y="5136974"/>
            <a:ext cx="3251190" cy="1460378"/>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12" name="11 CuadroTexto"/>
          <p:cNvSpPr txBox="1"/>
          <p:nvPr/>
        </p:nvSpPr>
        <p:spPr>
          <a:xfrm>
            <a:off x="3024174" y="1196752"/>
            <a:ext cx="6572296" cy="646331"/>
          </a:xfrm>
          <a:prstGeom prst="rect">
            <a:avLst/>
          </a:prstGeom>
          <a:noFill/>
        </p:spPr>
        <p:txBody>
          <a:bodyPr wrap="square" rtlCol="0">
            <a:spAutoFit/>
          </a:bodyPr>
          <a:lstStyle/>
          <a:p>
            <a:pPr algn="just">
              <a:buNone/>
            </a:pPr>
            <a:r>
              <a:rPr lang="es-ES" dirty="0">
                <a:solidFill>
                  <a:schemeClr val="accent5">
                    <a:lumMod val="50000"/>
                  </a:schemeClr>
                </a:solidFill>
                <a:latin typeface="+mn-lt"/>
              </a:rPr>
              <a:t>10. </a:t>
            </a:r>
            <a:r>
              <a:rPr lang="es-ES" dirty="0" err="1">
                <a:solidFill>
                  <a:schemeClr val="accent5">
                    <a:lumMod val="50000"/>
                  </a:schemeClr>
                </a:solidFill>
                <a:latin typeface="+mn-lt"/>
              </a:rPr>
              <a:t>Sven</a:t>
            </a:r>
            <a:r>
              <a:rPr lang="es-ES" dirty="0">
                <a:solidFill>
                  <a:schemeClr val="accent5">
                    <a:lumMod val="50000"/>
                  </a:schemeClr>
                </a:solidFill>
                <a:latin typeface="+mn-lt"/>
              </a:rPr>
              <a:t> </a:t>
            </a:r>
            <a:r>
              <a:rPr lang="es-ES" dirty="0" err="1">
                <a:solidFill>
                  <a:schemeClr val="accent5">
                    <a:lumMod val="50000"/>
                  </a:schemeClr>
                </a:solidFill>
                <a:latin typeface="+mn-lt"/>
              </a:rPr>
              <a:t>Jaschan</a:t>
            </a:r>
            <a:r>
              <a:rPr lang="es-ES" dirty="0">
                <a:solidFill>
                  <a:schemeClr val="accent5">
                    <a:lumMod val="50000"/>
                  </a:schemeClr>
                </a:solidFill>
                <a:latin typeface="+mn-lt"/>
              </a:rPr>
              <a:t> </a:t>
            </a:r>
            <a:r>
              <a:rPr lang="es-ES" dirty="0">
                <a:solidFill>
                  <a:schemeClr val="accent5">
                    <a:lumMod val="50000"/>
                  </a:schemeClr>
                </a:solidFill>
                <a:latin typeface="+mn-lt"/>
                <a:sym typeface="Wingdings"/>
              </a:rPr>
              <a:t></a:t>
            </a:r>
            <a:r>
              <a:rPr lang="es-ES" dirty="0">
                <a:solidFill>
                  <a:schemeClr val="accent5">
                    <a:lumMod val="50000"/>
                  </a:schemeClr>
                </a:solidFill>
                <a:latin typeface="+mn-lt"/>
              </a:rPr>
              <a:t> </a:t>
            </a:r>
            <a:r>
              <a:rPr lang="es-ES" dirty="0">
                <a:solidFill>
                  <a:schemeClr val="tx1"/>
                </a:solidFill>
                <a:latin typeface="+mn-lt"/>
              </a:rPr>
              <a:t>Creó dos  virus (gusanos) letales. Condena de tres años.</a:t>
            </a:r>
          </a:p>
        </p:txBody>
      </p:sp>
      <p:sp>
        <p:nvSpPr>
          <p:cNvPr id="13" name="12 CuadroTexto"/>
          <p:cNvSpPr txBox="1"/>
          <p:nvPr/>
        </p:nvSpPr>
        <p:spPr>
          <a:xfrm>
            <a:off x="3024174" y="1846565"/>
            <a:ext cx="6572296" cy="646331"/>
          </a:xfrm>
          <a:prstGeom prst="rect">
            <a:avLst/>
          </a:prstGeom>
          <a:noFill/>
        </p:spPr>
        <p:txBody>
          <a:bodyPr wrap="square" rtlCol="0">
            <a:spAutoFit/>
          </a:bodyPr>
          <a:lstStyle/>
          <a:p>
            <a:pPr algn="just">
              <a:buNone/>
            </a:pPr>
            <a:r>
              <a:rPr lang="es-ES" dirty="0">
                <a:solidFill>
                  <a:schemeClr val="accent5">
                    <a:lumMod val="50000"/>
                  </a:schemeClr>
                </a:solidFill>
                <a:latin typeface="+mn-lt"/>
              </a:rPr>
              <a:t> 9. David L. Smith </a:t>
            </a:r>
            <a:r>
              <a:rPr lang="es-ES" dirty="0">
                <a:solidFill>
                  <a:schemeClr val="accent5">
                    <a:lumMod val="50000"/>
                  </a:schemeClr>
                </a:solidFill>
                <a:latin typeface="+mn-lt"/>
                <a:sym typeface="Wingdings"/>
              </a:rPr>
              <a:t></a:t>
            </a:r>
            <a:r>
              <a:rPr lang="es-ES" dirty="0">
                <a:solidFill>
                  <a:schemeClr val="accent5">
                    <a:lumMod val="50000"/>
                  </a:schemeClr>
                </a:solidFill>
                <a:latin typeface="+mn-lt"/>
              </a:rPr>
              <a:t> </a:t>
            </a:r>
            <a:r>
              <a:rPr lang="es-ES" dirty="0">
                <a:solidFill>
                  <a:schemeClr val="tx1"/>
                </a:solidFill>
                <a:latin typeface="+mn-lt"/>
              </a:rPr>
              <a:t>Autor del virus </a:t>
            </a:r>
            <a:r>
              <a:rPr lang="es-ES" dirty="0" err="1">
                <a:solidFill>
                  <a:schemeClr val="tx1"/>
                </a:solidFill>
                <a:latin typeface="+mn-lt"/>
              </a:rPr>
              <a:t>Melissa</a:t>
            </a:r>
            <a:r>
              <a:rPr lang="es-ES" dirty="0">
                <a:solidFill>
                  <a:schemeClr val="tx1"/>
                </a:solidFill>
                <a:latin typeface="+mn-lt"/>
              </a:rPr>
              <a:t>, Ataco  26 de Marzo de 1999.</a:t>
            </a:r>
          </a:p>
        </p:txBody>
      </p:sp>
      <p:sp>
        <p:nvSpPr>
          <p:cNvPr id="15" name="14 CuadroTexto"/>
          <p:cNvSpPr txBox="1"/>
          <p:nvPr/>
        </p:nvSpPr>
        <p:spPr>
          <a:xfrm>
            <a:off x="3095612" y="2577678"/>
            <a:ext cx="6500858" cy="923330"/>
          </a:xfrm>
          <a:prstGeom prst="rect">
            <a:avLst/>
          </a:prstGeom>
          <a:noFill/>
        </p:spPr>
        <p:txBody>
          <a:bodyPr wrap="square" rtlCol="0">
            <a:spAutoFit/>
          </a:bodyPr>
          <a:lstStyle/>
          <a:p>
            <a:pPr algn="just">
              <a:buNone/>
            </a:pPr>
            <a:r>
              <a:rPr lang="es-ES" dirty="0">
                <a:solidFill>
                  <a:schemeClr val="accent5">
                    <a:lumMod val="50000"/>
                  </a:schemeClr>
                </a:solidFill>
                <a:latin typeface="+mn-lt"/>
              </a:rPr>
              <a:t>8. Jonathan James </a:t>
            </a:r>
            <a:r>
              <a:rPr lang="es-ES" dirty="0">
                <a:solidFill>
                  <a:schemeClr val="accent5">
                    <a:lumMod val="50000"/>
                  </a:schemeClr>
                </a:solidFill>
                <a:latin typeface="+mn-lt"/>
                <a:sym typeface="Wingdings"/>
              </a:rPr>
              <a:t></a:t>
            </a:r>
            <a:r>
              <a:rPr lang="es-ES" dirty="0">
                <a:solidFill>
                  <a:schemeClr val="accent5">
                    <a:lumMod val="50000"/>
                  </a:schemeClr>
                </a:solidFill>
                <a:latin typeface="+mn-lt"/>
              </a:rPr>
              <a:t> </a:t>
            </a:r>
            <a:r>
              <a:rPr lang="es-ES" dirty="0">
                <a:solidFill>
                  <a:schemeClr val="tx1"/>
                </a:solidFill>
                <a:latin typeface="+mn-lt"/>
              </a:rPr>
              <a:t>'</a:t>
            </a:r>
            <a:r>
              <a:rPr lang="es-ES" dirty="0" err="1">
                <a:solidFill>
                  <a:schemeClr val="tx1"/>
                </a:solidFill>
                <a:latin typeface="+mn-lt"/>
              </a:rPr>
              <a:t>backdoor</a:t>
            </a:r>
            <a:r>
              <a:rPr lang="es-ES" dirty="0">
                <a:solidFill>
                  <a:schemeClr val="tx1"/>
                </a:solidFill>
                <a:latin typeface="+mn-lt"/>
              </a:rPr>
              <a:t>–sistema que evade seguridad. Robo software     de la NASA- US1.7’,  se paralizo por 21 días, con pérdidas calculadas en US 41’.</a:t>
            </a:r>
            <a:endParaRPr lang="es-ES" dirty="0"/>
          </a:p>
        </p:txBody>
      </p:sp>
      <p:sp>
        <p:nvSpPr>
          <p:cNvPr id="16" name="15 CuadroTexto"/>
          <p:cNvSpPr txBox="1"/>
          <p:nvPr/>
        </p:nvSpPr>
        <p:spPr>
          <a:xfrm>
            <a:off x="272480" y="3790781"/>
            <a:ext cx="9072626" cy="646331"/>
          </a:xfrm>
          <a:prstGeom prst="rect">
            <a:avLst/>
          </a:prstGeom>
          <a:noFill/>
        </p:spPr>
        <p:txBody>
          <a:bodyPr wrap="square" rtlCol="0">
            <a:spAutoFit/>
          </a:bodyPr>
          <a:lstStyle/>
          <a:p>
            <a:pPr algn="just">
              <a:buNone/>
            </a:pPr>
            <a:r>
              <a:rPr lang="es-ES" dirty="0">
                <a:solidFill>
                  <a:schemeClr val="accent5">
                    <a:lumMod val="50000"/>
                  </a:schemeClr>
                </a:solidFill>
                <a:latin typeface="+mn-lt"/>
              </a:rPr>
              <a:t>7. Robert </a:t>
            </a:r>
            <a:r>
              <a:rPr lang="es-ES" dirty="0" err="1">
                <a:solidFill>
                  <a:schemeClr val="accent5">
                    <a:lumMod val="50000"/>
                  </a:schemeClr>
                </a:solidFill>
                <a:latin typeface="+mn-lt"/>
              </a:rPr>
              <a:t>Tappan</a:t>
            </a:r>
            <a:r>
              <a:rPr lang="es-ES" dirty="0">
                <a:solidFill>
                  <a:schemeClr val="accent5">
                    <a:lumMod val="50000"/>
                  </a:schemeClr>
                </a:solidFill>
                <a:latin typeface="+mn-lt"/>
              </a:rPr>
              <a:t> Morris </a:t>
            </a:r>
            <a:r>
              <a:rPr lang="es-ES" dirty="0">
                <a:solidFill>
                  <a:schemeClr val="accent5">
                    <a:lumMod val="50000"/>
                  </a:schemeClr>
                </a:solidFill>
                <a:latin typeface="+mn-lt"/>
                <a:sym typeface="Wingdings"/>
              </a:rPr>
              <a:t></a:t>
            </a:r>
            <a:r>
              <a:rPr lang="es-ES" dirty="0">
                <a:solidFill>
                  <a:schemeClr val="accent5">
                    <a:lumMod val="50000"/>
                  </a:schemeClr>
                </a:solidFill>
                <a:latin typeface="+mn-lt"/>
              </a:rPr>
              <a:t> </a:t>
            </a:r>
            <a:r>
              <a:rPr lang="es-ES" dirty="0">
                <a:solidFill>
                  <a:schemeClr val="tx1"/>
                </a:solidFill>
                <a:latin typeface="+mn-lt"/>
              </a:rPr>
              <a:t>Creador del Gusano Morris, hace las </a:t>
            </a:r>
            <a:r>
              <a:rPr lang="es-ES" dirty="0" err="1">
                <a:solidFill>
                  <a:schemeClr val="tx1"/>
                </a:solidFill>
                <a:latin typeface="+mn-lt"/>
              </a:rPr>
              <a:t>Pc</a:t>
            </a:r>
            <a:r>
              <a:rPr lang="es-ES" dirty="0">
                <a:solidFill>
                  <a:schemeClr val="tx1"/>
                </a:solidFill>
                <a:latin typeface="+mn-lt"/>
              </a:rPr>
              <a:t> lentas.  Trabaja como profesor de ciencias de la computación en el MIT / AI.</a:t>
            </a:r>
            <a:endParaRPr lang="es-ES" dirty="0"/>
          </a:p>
        </p:txBody>
      </p:sp>
      <p:sp>
        <p:nvSpPr>
          <p:cNvPr id="17" name="16 CuadroTexto"/>
          <p:cNvSpPr txBox="1"/>
          <p:nvPr/>
        </p:nvSpPr>
        <p:spPr>
          <a:xfrm>
            <a:off x="200472" y="4510861"/>
            <a:ext cx="8858312" cy="646331"/>
          </a:xfrm>
          <a:prstGeom prst="rect">
            <a:avLst/>
          </a:prstGeom>
          <a:noFill/>
        </p:spPr>
        <p:txBody>
          <a:bodyPr wrap="square" rtlCol="0">
            <a:spAutoFit/>
          </a:bodyPr>
          <a:lstStyle/>
          <a:p>
            <a:pPr algn="just">
              <a:buNone/>
            </a:pPr>
            <a:r>
              <a:rPr lang="es-ES" dirty="0">
                <a:solidFill>
                  <a:schemeClr val="accent5">
                    <a:lumMod val="50000"/>
                  </a:schemeClr>
                </a:solidFill>
                <a:latin typeface="+mn-lt"/>
                <a:cs typeface="Adobe Hebrew" pitchFamily="18" charset="-79"/>
              </a:rPr>
              <a:t> 6. Michael Cale  </a:t>
            </a:r>
            <a:r>
              <a:rPr lang="es-ES" dirty="0">
                <a:solidFill>
                  <a:schemeClr val="accent5">
                    <a:lumMod val="50000"/>
                  </a:schemeClr>
                </a:solidFill>
                <a:latin typeface="+mn-lt"/>
                <a:cs typeface="Adobe Hebrew" pitchFamily="18" charset="-79"/>
                <a:sym typeface="Wingdings"/>
              </a:rPr>
              <a:t></a:t>
            </a:r>
            <a:r>
              <a:rPr lang="es-ES" dirty="0">
                <a:solidFill>
                  <a:schemeClr val="accent5">
                    <a:lumMod val="50000"/>
                  </a:schemeClr>
                </a:solidFill>
                <a:latin typeface="+mn-lt"/>
                <a:cs typeface="Adobe Hebrew" pitchFamily="18" charset="-79"/>
              </a:rPr>
              <a:t> </a:t>
            </a:r>
            <a:r>
              <a:rPr lang="es-ES" dirty="0">
                <a:solidFill>
                  <a:schemeClr val="tx1"/>
                </a:solidFill>
                <a:latin typeface="+mn-lt"/>
                <a:cs typeface="Adobe Hebrew" pitchFamily="18" charset="-79"/>
              </a:rPr>
              <a:t>Con 15 años, lanzo en el 2000 uno de los mayores ataques  empresariales; Dell, eBay,  CNN, entre otras,  pérdidas estimadas US1.200’.</a:t>
            </a:r>
            <a:endParaRPr lang="es-ES" dirty="0"/>
          </a:p>
        </p:txBody>
      </p:sp>
      <p:sp>
        <p:nvSpPr>
          <p:cNvPr id="10" name="9 CuadroTexto"/>
          <p:cNvSpPr txBox="1"/>
          <p:nvPr/>
        </p:nvSpPr>
        <p:spPr>
          <a:xfrm>
            <a:off x="1023910" y="5072074"/>
            <a:ext cx="324128" cy="369332"/>
          </a:xfrm>
          <a:prstGeom prst="rect">
            <a:avLst/>
          </a:prstGeom>
          <a:noFill/>
        </p:spPr>
        <p:txBody>
          <a:bodyPr wrap="none" rtlCol="0">
            <a:spAutoFit/>
          </a:bodyPr>
          <a:lstStyle/>
          <a:p>
            <a:pPr algn="just"/>
            <a:endParaRPr lang="es-ES" dirty="0"/>
          </a:p>
        </p:txBody>
      </p:sp>
      <p:sp>
        <p:nvSpPr>
          <p:cNvPr id="14" name="13 CuadroTexto"/>
          <p:cNvSpPr txBox="1"/>
          <p:nvPr/>
        </p:nvSpPr>
        <p:spPr>
          <a:xfrm>
            <a:off x="272480" y="5373216"/>
            <a:ext cx="6072230" cy="1338828"/>
          </a:xfrm>
          <a:prstGeom prst="rect">
            <a:avLst/>
          </a:prstGeom>
          <a:noFill/>
        </p:spPr>
        <p:txBody>
          <a:bodyPr wrap="square" rtlCol="0">
            <a:spAutoFit/>
          </a:bodyPr>
          <a:lstStyle/>
          <a:p>
            <a:pPr algn="just">
              <a:buNone/>
            </a:pPr>
            <a:r>
              <a:rPr lang="es-ES" dirty="0">
                <a:solidFill>
                  <a:schemeClr val="accent5">
                    <a:lumMod val="50000"/>
                  </a:schemeClr>
                </a:solidFill>
                <a:latin typeface="+mn-lt"/>
              </a:rPr>
              <a:t>5. </a:t>
            </a:r>
            <a:r>
              <a:rPr lang="es-ES" dirty="0" err="1">
                <a:solidFill>
                  <a:schemeClr val="accent5">
                    <a:lumMod val="50000"/>
                  </a:schemeClr>
                </a:solidFill>
                <a:latin typeface="+mn-lt"/>
              </a:rPr>
              <a:t>Loyd</a:t>
            </a:r>
            <a:r>
              <a:rPr lang="es-ES" dirty="0">
                <a:solidFill>
                  <a:schemeClr val="accent5">
                    <a:lumMod val="50000"/>
                  </a:schemeClr>
                </a:solidFill>
                <a:latin typeface="+mn-lt"/>
              </a:rPr>
              <a:t> </a:t>
            </a:r>
            <a:r>
              <a:rPr lang="es-ES" dirty="0" err="1">
                <a:solidFill>
                  <a:schemeClr val="accent5">
                    <a:lumMod val="50000"/>
                  </a:schemeClr>
                </a:solidFill>
                <a:latin typeface="+mn-lt"/>
              </a:rPr>
              <a:t>Blankenship</a:t>
            </a:r>
            <a:r>
              <a:rPr lang="es-ES" dirty="0">
                <a:solidFill>
                  <a:schemeClr val="accent5">
                    <a:lumMod val="50000"/>
                  </a:schemeClr>
                </a:solidFill>
                <a:latin typeface="+mn-lt"/>
              </a:rPr>
              <a:t> </a:t>
            </a:r>
            <a:r>
              <a:rPr lang="es-ES" dirty="0">
                <a:solidFill>
                  <a:schemeClr val="accent5">
                    <a:lumMod val="50000"/>
                  </a:schemeClr>
                </a:solidFill>
                <a:latin typeface="+mn-lt"/>
                <a:sym typeface="Wingdings"/>
              </a:rPr>
              <a:t></a:t>
            </a:r>
            <a:r>
              <a:rPr lang="es-ES" dirty="0">
                <a:solidFill>
                  <a:schemeClr val="accent5">
                    <a:lumMod val="50000"/>
                  </a:schemeClr>
                </a:solidFill>
                <a:latin typeface="+mn-lt"/>
              </a:rPr>
              <a:t>  </a:t>
            </a:r>
            <a:r>
              <a:rPr lang="es-ES" dirty="0">
                <a:solidFill>
                  <a:schemeClr val="tx1"/>
                </a:solidFill>
                <a:latin typeface="+mn-lt"/>
              </a:rPr>
              <a:t>Detenido (1986). Autor del manifiesto hacker “La conciencia de un hacker”. Escrito en prisión. Programador de Videojuegos.</a:t>
            </a:r>
            <a:endParaRPr lang="es-CO" dirty="0">
              <a:solidFill>
                <a:schemeClr val="tx1"/>
              </a:solidFill>
              <a:latin typeface="+mn-lt"/>
            </a:endParaRPr>
          </a:p>
          <a:p>
            <a:pPr algn="just"/>
            <a:endParaRPr lang="es-ES" dirty="0"/>
          </a:p>
        </p:txBody>
      </p:sp>
      <p:sp>
        <p:nvSpPr>
          <p:cNvPr id="18" name="17 Rectángulo"/>
          <p:cNvSpPr/>
          <p:nvPr/>
        </p:nvSpPr>
        <p:spPr>
          <a:xfrm>
            <a:off x="4736976" y="344850"/>
            <a:ext cx="2863284" cy="707886"/>
          </a:xfrm>
          <a:prstGeom prst="rect">
            <a:avLst/>
          </a:prstGeom>
        </p:spPr>
        <p:txBody>
          <a:bodyPr wrap="none">
            <a:spAutoFit/>
          </a:bodyPr>
          <a:lstStyle/>
          <a:p>
            <a:pPr>
              <a:buNone/>
            </a:pPr>
            <a:r>
              <a:rPr lang="es-CO" sz="4000" i="1" dirty="0">
                <a:solidFill>
                  <a:srgbClr val="115979"/>
                </a:solidFill>
              </a:rPr>
              <a:t>Crackers. </a:t>
            </a:r>
            <a:endParaRPr lang="es-CO" sz="4000" dirty="0"/>
          </a:p>
        </p:txBody>
      </p:sp>
    </p:spTree>
    <p:extLst>
      <p:ext uri="{BB962C8B-B14F-4D97-AF65-F5344CB8AC3E}">
        <p14:creationId xmlns:p14="http://schemas.microsoft.com/office/powerpoint/2010/main" val="574501326"/>
      </p:ext>
    </p:extLst>
  </p:cSld>
  <p:clrMapOvr>
    <a:masterClrMapping/>
  </p:clrMapOvr>
  <p:transition spd="med">
    <p:strips dir="rd"/>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www.cubadebate.cu/wp-content/uploads/2010/11/infografia-wikileaks-580x663.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8092" y="214290"/>
            <a:ext cx="9501254" cy="644321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7035088"/>
      </p:ext>
    </p:extLst>
  </p:cSld>
  <p:clrMapOvr>
    <a:masterClrMapping/>
  </p:clrMapOvr>
  <p:transition spd="med">
    <p:strips dir="rd"/>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1 Imagen" descr="informatica.png"/>
          <p:cNvPicPr>
            <a:picLocks noChangeAspect="1"/>
          </p:cNvPicPr>
          <p:nvPr/>
        </p:nvPicPr>
        <p:blipFill>
          <a:blip r:embed="rId2" cstate="print"/>
          <a:stretch>
            <a:fillRect/>
          </a:stretch>
        </p:blipFill>
        <p:spPr>
          <a:xfrm>
            <a:off x="238092" y="0"/>
            <a:ext cx="9364331" cy="6429396"/>
          </a:xfrm>
          <a:prstGeom prst="rect">
            <a:avLst/>
          </a:prstGeom>
        </p:spPr>
      </p:pic>
      <p:sp>
        <p:nvSpPr>
          <p:cNvPr id="3" name="2 CuadroTexto"/>
          <p:cNvSpPr txBox="1"/>
          <p:nvPr/>
        </p:nvSpPr>
        <p:spPr>
          <a:xfrm>
            <a:off x="272480" y="1988840"/>
            <a:ext cx="6912769" cy="4416594"/>
          </a:xfrm>
          <a:prstGeom prst="rect">
            <a:avLst/>
          </a:prstGeom>
          <a:noFill/>
        </p:spPr>
        <p:txBody>
          <a:bodyPr wrap="square" rtlCol="0">
            <a:spAutoFit/>
          </a:bodyPr>
          <a:lstStyle/>
          <a:p>
            <a:pPr algn="just">
              <a:buNone/>
            </a:pPr>
            <a:r>
              <a:rPr lang="es-CO" b="0" dirty="0">
                <a:solidFill>
                  <a:schemeClr val="accent5">
                    <a:lumMod val="10000"/>
                  </a:schemeClr>
                </a:solidFill>
                <a:effectLst>
                  <a:outerShdw blurRad="38100" dist="38100" dir="2700000" algn="tl">
                    <a:srgbClr val="000000">
                      <a:alpha val="43137"/>
                    </a:srgbClr>
                  </a:outerShdw>
                </a:effectLst>
                <a:latin typeface="+mn-lt"/>
              </a:rPr>
              <a:t>Se publico la correspondencia diplomática que procede del sistema de comunicación utilizado por los departamentos de Defensa y de Estado norteamericanos,  los documentos proceden del sistema </a:t>
            </a:r>
            <a:r>
              <a:rPr lang="es-CO" b="0" dirty="0" err="1">
                <a:solidFill>
                  <a:schemeClr val="accent5">
                    <a:lumMod val="10000"/>
                  </a:schemeClr>
                </a:solidFill>
                <a:effectLst>
                  <a:outerShdw blurRad="38100" dist="38100" dir="2700000" algn="tl">
                    <a:srgbClr val="000000">
                      <a:alpha val="43137"/>
                    </a:srgbClr>
                  </a:outerShdw>
                </a:effectLst>
                <a:latin typeface="+mn-lt"/>
              </a:rPr>
              <a:t>SIPRNet</a:t>
            </a:r>
            <a:r>
              <a:rPr lang="es-CO" b="0" dirty="0">
                <a:solidFill>
                  <a:schemeClr val="accent5">
                    <a:lumMod val="10000"/>
                  </a:schemeClr>
                </a:solidFill>
                <a:effectLst>
                  <a:outerShdw blurRad="38100" dist="38100" dir="2700000" algn="tl">
                    <a:srgbClr val="000000">
                      <a:alpha val="43137"/>
                    </a:srgbClr>
                  </a:outerShdw>
                </a:effectLst>
                <a:latin typeface="+mn-lt"/>
              </a:rPr>
              <a:t> (</a:t>
            </a:r>
            <a:r>
              <a:rPr lang="es-CO" b="0" dirty="0" err="1">
                <a:solidFill>
                  <a:schemeClr val="accent5">
                    <a:lumMod val="10000"/>
                  </a:schemeClr>
                </a:solidFill>
                <a:effectLst>
                  <a:outerShdw blurRad="38100" dist="38100" dir="2700000" algn="tl">
                    <a:srgbClr val="000000">
                      <a:alpha val="43137"/>
                    </a:srgbClr>
                  </a:outerShdw>
                </a:effectLst>
                <a:latin typeface="+mn-lt"/>
              </a:rPr>
              <a:t>Secret</a:t>
            </a:r>
            <a:r>
              <a:rPr lang="es-CO" b="0" dirty="0">
                <a:solidFill>
                  <a:schemeClr val="accent5">
                    <a:lumMod val="10000"/>
                  </a:schemeClr>
                </a:solidFill>
                <a:effectLst>
                  <a:outerShdw blurRad="38100" dist="38100" dir="2700000" algn="tl">
                    <a:srgbClr val="000000">
                      <a:alpha val="43137"/>
                    </a:srgbClr>
                  </a:outerShdw>
                </a:effectLst>
                <a:latin typeface="+mn-lt"/>
              </a:rPr>
              <a:t> Internet </a:t>
            </a:r>
            <a:r>
              <a:rPr lang="es-CO" b="0" dirty="0" err="1">
                <a:solidFill>
                  <a:schemeClr val="accent5">
                    <a:lumMod val="10000"/>
                  </a:schemeClr>
                </a:solidFill>
                <a:effectLst>
                  <a:outerShdw blurRad="38100" dist="38100" dir="2700000" algn="tl">
                    <a:srgbClr val="000000">
                      <a:alpha val="43137"/>
                    </a:srgbClr>
                  </a:outerShdw>
                </a:effectLst>
                <a:latin typeface="+mn-lt"/>
              </a:rPr>
              <a:t>Protocol</a:t>
            </a:r>
            <a:r>
              <a:rPr lang="es-CO" b="0" dirty="0">
                <a:solidFill>
                  <a:schemeClr val="accent5">
                    <a:lumMod val="10000"/>
                  </a:schemeClr>
                </a:solidFill>
                <a:effectLst>
                  <a:outerShdw blurRad="38100" dist="38100" dir="2700000" algn="tl">
                    <a:srgbClr val="000000">
                      <a:alpha val="43137"/>
                    </a:srgbClr>
                  </a:outerShdw>
                </a:effectLst>
                <a:latin typeface="+mn-lt"/>
              </a:rPr>
              <a:t> </a:t>
            </a:r>
            <a:r>
              <a:rPr lang="es-CO" b="0" dirty="0" err="1">
                <a:solidFill>
                  <a:schemeClr val="accent5">
                    <a:lumMod val="10000"/>
                  </a:schemeClr>
                </a:solidFill>
                <a:effectLst>
                  <a:outerShdw blurRad="38100" dist="38100" dir="2700000" algn="tl">
                    <a:srgbClr val="000000">
                      <a:alpha val="43137"/>
                    </a:srgbClr>
                  </a:outerShdw>
                </a:effectLst>
                <a:latin typeface="+mn-lt"/>
              </a:rPr>
              <a:t>Router</a:t>
            </a:r>
            <a:r>
              <a:rPr lang="es-CO" b="0" dirty="0">
                <a:solidFill>
                  <a:schemeClr val="accent5">
                    <a:lumMod val="10000"/>
                  </a:schemeClr>
                </a:solidFill>
                <a:effectLst>
                  <a:outerShdw blurRad="38100" dist="38100" dir="2700000" algn="tl">
                    <a:srgbClr val="000000">
                      <a:alpha val="43137"/>
                    </a:srgbClr>
                  </a:outerShdw>
                </a:effectLst>
                <a:latin typeface="+mn-lt"/>
              </a:rPr>
              <a:t> Network).</a:t>
            </a:r>
          </a:p>
          <a:p>
            <a:pPr algn="just">
              <a:buNone/>
            </a:pPr>
            <a:r>
              <a:rPr lang="es-CO" b="0" dirty="0">
                <a:solidFill>
                  <a:schemeClr val="accent5">
                    <a:lumMod val="10000"/>
                  </a:schemeClr>
                </a:solidFill>
                <a:effectLst>
                  <a:outerShdw blurRad="38100" dist="38100" dir="2700000" algn="tl">
                    <a:srgbClr val="000000">
                      <a:alpha val="43137"/>
                    </a:srgbClr>
                  </a:outerShdw>
                </a:effectLst>
                <a:latin typeface="+mn-lt"/>
              </a:rPr>
              <a:t>Acceso de 2,5 millones de funcionarios norteamericanos a través de computadoras autorizadas.</a:t>
            </a:r>
          </a:p>
          <a:p>
            <a:pPr algn="just">
              <a:buNone/>
            </a:pPr>
            <a:r>
              <a:rPr lang="es-CO" b="0" dirty="0">
                <a:solidFill>
                  <a:schemeClr val="accent5">
                    <a:lumMod val="10000"/>
                  </a:schemeClr>
                </a:solidFill>
                <a:effectLst>
                  <a:outerShdw blurRad="38100" dist="38100" dir="2700000" algn="tl">
                    <a:srgbClr val="000000">
                      <a:alpha val="43137"/>
                    </a:srgbClr>
                  </a:outerShdw>
                </a:effectLst>
                <a:latin typeface="+mn-lt"/>
              </a:rPr>
              <a:t>Las revelaciones de </a:t>
            </a:r>
            <a:r>
              <a:rPr lang="es-CO" b="0" dirty="0" err="1">
                <a:solidFill>
                  <a:schemeClr val="accent5">
                    <a:lumMod val="10000"/>
                  </a:schemeClr>
                </a:solidFill>
                <a:effectLst>
                  <a:outerShdw blurRad="38100" dist="38100" dir="2700000" algn="tl">
                    <a:srgbClr val="000000">
                      <a:alpha val="43137"/>
                    </a:srgbClr>
                  </a:outerShdw>
                </a:effectLst>
                <a:latin typeface="+mn-lt"/>
              </a:rPr>
              <a:t>WikiLeaks</a:t>
            </a:r>
            <a:r>
              <a:rPr lang="es-CO" b="0" dirty="0">
                <a:solidFill>
                  <a:schemeClr val="accent5">
                    <a:lumMod val="10000"/>
                  </a:schemeClr>
                </a:solidFill>
                <a:effectLst>
                  <a:outerShdw blurRad="38100" dist="38100" dir="2700000" algn="tl">
                    <a:srgbClr val="000000">
                      <a:alpha val="43137"/>
                    </a:srgbClr>
                  </a:outerShdw>
                </a:effectLst>
                <a:latin typeface="+mn-lt"/>
              </a:rPr>
              <a:t> conciernen 251.287 documentos enviados por diplomáticos norteamericanos a Washington y 8.000 directivas del gobierno estadounidense transmitidas a sus embajadas.</a:t>
            </a:r>
          </a:p>
          <a:p>
            <a:pPr algn="just">
              <a:buNone/>
            </a:pPr>
            <a:r>
              <a:rPr lang="es-CO" b="0" dirty="0">
                <a:solidFill>
                  <a:schemeClr val="accent5">
                    <a:lumMod val="10000"/>
                  </a:schemeClr>
                </a:solidFill>
                <a:effectLst>
                  <a:outerShdw blurRad="38100" dist="38100" dir="2700000" algn="tl">
                    <a:srgbClr val="000000">
                      <a:alpha val="43137"/>
                    </a:srgbClr>
                  </a:outerShdw>
                </a:effectLst>
                <a:latin typeface="+mn-lt"/>
              </a:rPr>
              <a:t>Solamente el 6% de los documentos publicados, es decir 15.652 mensajes, son "secretos". De éstos, 4.330 llevan la consigna: "no comunicar a extranjeros". Aproximadamente 40% de los documentos estaban clasificados como "confidenciales“.</a:t>
            </a:r>
            <a:endParaRPr lang="es-ES" sz="2000" dirty="0"/>
          </a:p>
        </p:txBody>
      </p:sp>
      <p:sp>
        <p:nvSpPr>
          <p:cNvPr id="4" name="3 CuadroTexto"/>
          <p:cNvSpPr txBox="1"/>
          <p:nvPr/>
        </p:nvSpPr>
        <p:spPr>
          <a:xfrm>
            <a:off x="272480" y="1124744"/>
            <a:ext cx="9361040" cy="707886"/>
          </a:xfrm>
          <a:prstGeom prst="rect">
            <a:avLst/>
          </a:prstGeom>
          <a:noFill/>
        </p:spPr>
        <p:txBody>
          <a:bodyPr wrap="square" rtlCol="0">
            <a:spAutoFit/>
          </a:bodyPr>
          <a:lstStyle/>
          <a:p>
            <a:pPr>
              <a:buNone/>
            </a:pPr>
            <a:r>
              <a:rPr lang="es-CO" sz="2000" b="0" dirty="0">
                <a:solidFill>
                  <a:schemeClr val="accent5">
                    <a:lumMod val="10000"/>
                  </a:schemeClr>
                </a:solidFill>
                <a:effectLst>
                  <a:outerShdw blurRad="38100" dist="38100" dir="2700000" algn="tl">
                    <a:srgbClr val="000000">
                      <a:alpha val="43137"/>
                    </a:srgbClr>
                  </a:outerShdw>
                </a:effectLst>
              </a:rPr>
              <a:t>Se filtro las conversaciones del gobierno americano con los demás países y se publicaron en internet.</a:t>
            </a:r>
            <a:endParaRPr lang="es-ES" sz="2000" dirty="0"/>
          </a:p>
        </p:txBody>
      </p:sp>
      <p:pic>
        <p:nvPicPr>
          <p:cNvPr id="25603" name="Picture 3"/>
          <p:cNvPicPr>
            <a:picLocks noChangeAspect="1" noChangeArrowheads="1"/>
          </p:cNvPicPr>
          <p:nvPr/>
        </p:nvPicPr>
        <p:blipFill>
          <a:blip r:embed="rId3" cstate="print"/>
          <a:srcRect b="27143"/>
          <a:stretch>
            <a:fillRect/>
          </a:stretch>
        </p:blipFill>
        <p:spPr bwMode="auto">
          <a:xfrm>
            <a:off x="7145244" y="3861048"/>
            <a:ext cx="2560284" cy="2143140"/>
          </a:xfrm>
          <a:prstGeom prst="rect">
            <a:avLst/>
          </a:prstGeom>
          <a:ln>
            <a:noFill/>
          </a:ln>
          <a:effectLst>
            <a:softEdge rad="112500"/>
          </a:effectLst>
        </p:spPr>
      </p:pic>
      <p:pic>
        <p:nvPicPr>
          <p:cNvPr id="8" name="Picture 2"/>
          <p:cNvPicPr>
            <a:picLocks noChangeAspect="1" noChangeArrowheads="1"/>
          </p:cNvPicPr>
          <p:nvPr/>
        </p:nvPicPr>
        <p:blipFill>
          <a:blip r:embed="rId4" cstate="print"/>
          <a:srcRect/>
          <a:stretch>
            <a:fillRect/>
          </a:stretch>
        </p:blipFill>
        <p:spPr bwMode="auto">
          <a:xfrm>
            <a:off x="7144101" y="1988840"/>
            <a:ext cx="2633435" cy="1843101"/>
          </a:xfrm>
          <a:prstGeom prst="rect">
            <a:avLst/>
          </a:prstGeom>
          <a:ln>
            <a:noFill/>
          </a:ln>
          <a:effectLst>
            <a:softEdge rad="112500"/>
          </a:effectLst>
        </p:spPr>
      </p:pic>
      <p:sp>
        <p:nvSpPr>
          <p:cNvPr id="9" name="8 Rectángulo"/>
          <p:cNvSpPr/>
          <p:nvPr/>
        </p:nvSpPr>
        <p:spPr>
          <a:xfrm>
            <a:off x="4736976" y="395953"/>
            <a:ext cx="2754280" cy="584775"/>
          </a:xfrm>
          <a:prstGeom prst="rect">
            <a:avLst/>
          </a:prstGeom>
          <a:noFill/>
        </p:spPr>
        <p:txBody>
          <a:bodyPr wrap="none" lIns="91440" tIns="45720" rIns="91440" bIns="45720">
            <a:spAutoFit/>
          </a:bodyPr>
          <a:lstStyle/>
          <a:p>
            <a:pPr algn="ctr">
              <a:buNone/>
            </a:pPr>
            <a:r>
              <a:rPr lang="es-ES" sz="3200" b="1" i="1" cap="all" spc="0"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WIKILEAKS</a:t>
            </a:r>
          </a:p>
        </p:txBody>
      </p:sp>
    </p:spTree>
  </p:cSld>
  <p:clrMapOvr>
    <a:masterClrMapping/>
  </p:clrMapOvr>
  <p:transition spd="med">
    <p:strips dir="rd"/>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50489" y="1196753"/>
            <a:ext cx="9205023" cy="904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4"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51048" y="168052"/>
            <a:ext cx="6304464" cy="16047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3"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0489" y="2101628"/>
            <a:ext cx="9205023" cy="44237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1 Rectángulo redondeado"/>
          <p:cNvSpPr/>
          <p:nvPr/>
        </p:nvSpPr>
        <p:spPr bwMode="auto">
          <a:xfrm>
            <a:off x="488504" y="4509120"/>
            <a:ext cx="8928992" cy="1224136"/>
          </a:xfrm>
          <a:prstGeom prst="roundRect">
            <a:avLst/>
          </a:prstGeom>
          <a:no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50000"/>
              </a:spcBef>
              <a:spcAft>
                <a:spcPct val="0"/>
              </a:spcAft>
              <a:buClrTx/>
              <a:buSzTx/>
              <a:buFontTx/>
              <a:buAutoNum type="arabicPeriod"/>
              <a:tabLst/>
            </a:pPr>
            <a:endParaRPr kumimoji="0" lang="es-CO" sz="1800" b="1" i="0" u="none" strike="noStrike" cap="none" normalizeH="0" baseline="0">
              <a:ln>
                <a:noFill/>
              </a:ln>
              <a:solidFill>
                <a:srgbClr val="FF6600"/>
              </a:solidFill>
              <a:effectLst/>
              <a:latin typeface="Century Schoolbook" pitchFamily="18" charset="0"/>
            </a:endParaRPr>
          </a:p>
        </p:txBody>
      </p:sp>
    </p:spTree>
    <p:extLst>
      <p:ext uri="{BB962C8B-B14F-4D97-AF65-F5344CB8AC3E}">
        <p14:creationId xmlns:p14="http://schemas.microsoft.com/office/powerpoint/2010/main" val="3713516989"/>
      </p:ext>
    </p:extLst>
  </p:cSld>
  <p:clrMapOvr>
    <a:masterClrMapping/>
  </p:clrMapOvr>
  <p:transition spd="med">
    <p:strips dir="rd"/>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C96EB6AB-8AFE-41D3-B42F-2AF90DABB379}"/>
              </a:ext>
            </a:extLst>
          </p:cNvPr>
          <p:cNvSpPr txBox="1"/>
          <p:nvPr/>
        </p:nvSpPr>
        <p:spPr>
          <a:xfrm>
            <a:off x="0" y="116632"/>
            <a:ext cx="9906000" cy="400110"/>
          </a:xfrm>
          <a:prstGeom prst="rect">
            <a:avLst/>
          </a:prstGeom>
          <a:solidFill>
            <a:schemeClr val="accent1"/>
          </a:solidFill>
        </p:spPr>
        <p:txBody>
          <a:bodyPr wrap="square" rtlCol="0">
            <a:spAutoFit/>
          </a:bodyPr>
          <a:lstStyle/>
          <a:p>
            <a:pPr lvl="2"/>
            <a:r>
              <a:rPr lang="es-ES" sz="2000" b="1" dirty="0">
                <a:solidFill>
                  <a:schemeClr val="bg1"/>
                </a:solidFill>
              </a:rPr>
              <a:t>HISTORIA DE LA SEGURIDAD</a:t>
            </a:r>
          </a:p>
        </p:txBody>
      </p:sp>
      <p:sp>
        <p:nvSpPr>
          <p:cNvPr id="7" name="CuadroTexto 6">
            <a:extLst>
              <a:ext uri="{FF2B5EF4-FFF2-40B4-BE49-F238E27FC236}">
                <a16:creationId xmlns:a16="http://schemas.microsoft.com/office/drawing/2014/main" id="{85A09B50-BA5E-42D4-8552-7F8AB211AEDE}"/>
              </a:ext>
            </a:extLst>
          </p:cNvPr>
          <p:cNvSpPr txBox="1"/>
          <p:nvPr/>
        </p:nvSpPr>
        <p:spPr>
          <a:xfrm>
            <a:off x="848544" y="864849"/>
            <a:ext cx="4320480" cy="1200329"/>
          </a:xfrm>
          <a:prstGeom prst="rect">
            <a:avLst/>
          </a:prstGeom>
          <a:noFill/>
        </p:spPr>
        <p:txBody>
          <a:bodyPr wrap="square" rtlCol="0">
            <a:spAutoFit/>
          </a:bodyPr>
          <a:lstStyle/>
          <a:p>
            <a:pPr algn="just"/>
            <a:r>
              <a:rPr lang="es-CO" dirty="0"/>
              <a:t>Desde el principio del siglo XX los primeros piratas del mundo electrónico/eléctrico empezaron sus andanzas tras la aparición de las líneas telegráficas. </a:t>
            </a:r>
          </a:p>
        </p:txBody>
      </p:sp>
      <p:pic>
        <p:nvPicPr>
          <p:cNvPr id="8" name="Imagen 7">
            <a:extLst>
              <a:ext uri="{FF2B5EF4-FFF2-40B4-BE49-F238E27FC236}">
                <a16:creationId xmlns:a16="http://schemas.microsoft.com/office/drawing/2014/main" id="{D96EF784-3B2D-4F5D-8CC0-1CA421054C80}"/>
              </a:ext>
            </a:extLst>
          </p:cNvPr>
          <p:cNvPicPr>
            <a:picLocks noChangeAspect="1"/>
          </p:cNvPicPr>
          <p:nvPr/>
        </p:nvPicPr>
        <p:blipFill>
          <a:blip r:embed="rId2"/>
          <a:stretch>
            <a:fillRect/>
          </a:stretch>
        </p:blipFill>
        <p:spPr>
          <a:xfrm>
            <a:off x="5313040" y="914839"/>
            <a:ext cx="3872596" cy="2586062"/>
          </a:xfrm>
          <a:prstGeom prst="rect">
            <a:avLst/>
          </a:prstGeom>
        </p:spPr>
      </p:pic>
      <p:pic>
        <p:nvPicPr>
          <p:cNvPr id="13" name="Imagen 12">
            <a:extLst>
              <a:ext uri="{FF2B5EF4-FFF2-40B4-BE49-F238E27FC236}">
                <a16:creationId xmlns:a16="http://schemas.microsoft.com/office/drawing/2014/main" id="{C0DB8FF2-01DC-46DA-A7F1-C08FB82655F4}"/>
              </a:ext>
            </a:extLst>
          </p:cNvPr>
          <p:cNvPicPr>
            <a:picLocks noChangeAspect="1"/>
          </p:cNvPicPr>
          <p:nvPr/>
        </p:nvPicPr>
        <p:blipFill>
          <a:blip r:embed="rId3"/>
          <a:stretch>
            <a:fillRect/>
          </a:stretch>
        </p:blipFill>
        <p:spPr>
          <a:xfrm>
            <a:off x="1280592" y="3068960"/>
            <a:ext cx="2693648" cy="2413789"/>
          </a:xfrm>
          <a:prstGeom prst="rect">
            <a:avLst/>
          </a:prstGeom>
        </p:spPr>
      </p:pic>
      <p:sp>
        <p:nvSpPr>
          <p:cNvPr id="16" name="CuadroTexto 15">
            <a:extLst>
              <a:ext uri="{FF2B5EF4-FFF2-40B4-BE49-F238E27FC236}">
                <a16:creationId xmlns:a16="http://schemas.microsoft.com/office/drawing/2014/main" id="{A72F5751-D97F-44EC-817D-F7325443B77E}"/>
              </a:ext>
            </a:extLst>
          </p:cNvPr>
          <p:cNvSpPr txBox="1"/>
          <p:nvPr/>
        </p:nvSpPr>
        <p:spPr>
          <a:xfrm>
            <a:off x="4376936" y="3923098"/>
            <a:ext cx="4968552" cy="2031325"/>
          </a:xfrm>
          <a:prstGeom prst="rect">
            <a:avLst/>
          </a:prstGeom>
          <a:noFill/>
        </p:spPr>
        <p:txBody>
          <a:bodyPr wrap="square" rtlCol="0">
            <a:spAutoFit/>
          </a:bodyPr>
          <a:lstStyle/>
          <a:p>
            <a:pPr algn="just"/>
            <a:r>
              <a:rPr lang="es-CO" dirty="0"/>
              <a:t>En los años 50 empezaron a extenderse las líneas telefónicas, albergando fallos que eran explotados por intrusos que accedían a los sistemas pudiendo desviar las llamadas y escuchar las conversaciones, utilizando la inteligencia social ya que el personal no tenia conciencia de la seguridad y existían muchos procesos manuales</a:t>
            </a:r>
          </a:p>
        </p:txBody>
      </p:sp>
    </p:spTree>
    <p:extLst>
      <p:ext uri="{BB962C8B-B14F-4D97-AF65-F5344CB8AC3E}">
        <p14:creationId xmlns:p14="http://schemas.microsoft.com/office/powerpoint/2010/main" val="3732612517"/>
      </p:ext>
    </p:extLst>
  </p:cSld>
  <p:clrMapOvr>
    <a:masterClrMapping/>
  </p:clrMapOvr>
  <p:transition spd="med">
    <p:strips dir="rd"/>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6654" y="142852"/>
            <a:ext cx="9506421" cy="65008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Picture 24" descr="http://t2.gstatic.com/images?q=tbn:ANd9GcQkwGuGKbuROjpveG-WgLwMlRJmVVcS1xn1QNtKk2_UMYheuBG-"/>
          <p:cNvPicPr>
            <a:picLocks noChangeAspect="1" noChangeArrowheads="1"/>
          </p:cNvPicPr>
          <p:nvPr/>
        </p:nvPicPr>
        <p:blipFill>
          <a:blip r:embed="rId3" cstate="print"/>
          <a:srcRect/>
          <a:stretch>
            <a:fillRect/>
          </a:stretch>
        </p:blipFill>
        <p:spPr bwMode="auto">
          <a:xfrm>
            <a:off x="6953264" y="4929198"/>
            <a:ext cx="2652295" cy="1578162"/>
          </a:xfrm>
          <a:prstGeom prst="rect">
            <a:avLst/>
          </a:prstGeom>
          <a:noFill/>
        </p:spPr>
      </p:pic>
      <p:sp>
        <p:nvSpPr>
          <p:cNvPr id="2" name="1 Rectángulo redondeado"/>
          <p:cNvSpPr/>
          <p:nvPr/>
        </p:nvSpPr>
        <p:spPr bwMode="auto">
          <a:xfrm>
            <a:off x="4016896" y="3068960"/>
            <a:ext cx="5588663" cy="720080"/>
          </a:xfrm>
          <a:prstGeom prst="round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50000"/>
              </a:spcBef>
              <a:spcAft>
                <a:spcPct val="0"/>
              </a:spcAft>
              <a:buClrTx/>
              <a:buSzTx/>
              <a:buFontTx/>
              <a:buAutoNum type="arabicPeriod"/>
              <a:tabLst/>
            </a:pPr>
            <a:endParaRPr kumimoji="0" lang="es-CO" sz="1800" b="1" i="0" u="none" strike="noStrike" cap="none" normalizeH="0" baseline="0">
              <a:ln>
                <a:noFill/>
              </a:ln>
              <a:solidFill>
                <a:srgbClr val="FF6600"/>
              </a:solidFill>
              <a:effectLst/>
              <a:latin typeface="Century Schoolbook" pitchFamily="18" charset="0"/>
            </a:endParaRPr>
          </a:p>
        </p:txBody>
      </p:sp>
      <p:sp>
        <p:nvSpPr>
          <p:cNvPr id="4" name="3 Rectángulo redondeado"/>
          <p:cNvSpPr/>
          <p:nvPr/>
        </p:nvSpPr>
        <p:spPr bwMode="auto">
          <a:xfrm>
            <a:off x="4016896" y="2924944"/>
            <a:ext cx="5656179" cy="864096"/>
          </a:xfrm>
          <a:prstGeom prst="roundRect">
            <a:avLst/>
          </a:prstGeom>
          <a:no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50000"/>
              </a:spcBef>
              <a:spcAft>
                <a:spcPct val="0"/>
              </a:spcAft>
              <a:buClrTx/>
              <a:buSzTx/>
              <a:buFontTx/>
              <a:buAutoNum type="arabicPeriod"/>
              <a:tabLst/>
            </a:pPr>
            <a:endParaRPr kumimoji="0" lang="es-CO" sz="1800" b="1" i="0" u="none" strike="noStrike" cap="none" normalizeH="0" baseline="0">
              <a:ln>
                <a:noFill/>
              </a:ln>
              <a:solidFill>
                <a:srgbClr val="FF6600"/>
              </a:solidFill>
              <a:effectLst/>
              <a:latin typeface="Century Schoolbook" pitchFamily="18" charset="0"/>
            </a:endParaRPr>
          </a:p>
        </p:txBody>
      </p:sp>
    </p:spTree>
    <p:extLst>
      <p:ext uri="{BB962C8B-B14F-4D97-AF65-F5344CB8AC3E}">
        <p14:creationId xmlns:p14="http://schemas.microsoft.com/office/powerpoint/2010/main" val="3572760653"/>
      </p:ext>
    </p:extLst>
  </p:cSld>
  <p:clrMapOvr>
    <a:masterClrMapping/>
  </p:clrMapOvr>
  <p:transition spd="med">
    <p:strips dir="rd"/>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4451" name="Picture 3"/>
          <p:cNvPicPr>
            <a:picLocks noChangeAspect="1" noChangeArrowheads="1"/>
          </p:cNvPicPr>
          <p:nvPr/>
        </p:nvPicPr>
        <p:blipFill>
          <a:blip r:embed="rId2" cstate="print"/>
          <a:srcRect/>
          <a:stretch>
            <a:fillRect/>
          </a:stretch>
        </p:blipFill>
        <p:spPr bwMode="auto">
          <a:xfrm>
            <a:off x="116463" y="116632"/>
            <a:ext cx="9595066" cy="6624736"/>
          </a:xfrm>
          <a:prstGeom prst="rect">
            <a:avLst/>
          </a:prstGeom>
          <a:noFill/>
          <a:ln w="9525">
            <a:noFill/>
            <a:miter lim="800000"/>
            <a:headEnd/>
            <a:tailEnd/>
          </a:ln>
        </p:spPr>
      </p:pic>
      <p:pic>
        <p:nvPicPr>
          <p:cNvPr id="3" name="Picture 24" descr="http://t2.gstatic.com/images?q=tbn:ANd9GcQkwGuGKbuROjpveG-WgLwMlRJmVVcS1xn1QNtKk2_UMYheuBG-"/>
          <p:cNvPicPr>
            <a:picLocks noChangeAspect="1" noChangeArrowheads="1"/>
          </p:cNvPicPr>
          <p:nvPr/>
        </p:nvPicPr>
        <p:blipFill>
          <a:blip r:embed="rId3" cstate="print"/>
          <a:srcRect/>
          <a:stretch>
            <a:fillRect/>
          </a:stretch>
        </p:blipFill>
        <p:spPr bwMode="auto">
          <a:xfrm>
            <a:off x="6123130" y="1484272"/>
            <a:ext cx="3510390" cy="2088744"/>
          </a:xfrm>
          <a:prstGeom prst="rect">
            <a:avLst/>
          </a:prstGeom>
          <a:noFill/>
        </p:spPr>
      </p:pic>
      <p:sp>
        <p:nvSpPr>
          <p:cNvPr id="2" name="1 Rectángulo redondeado"/>
          <p:cNvSpPr/>
          <p:nvPr/>
        </p:nvSpPr>
        <p:spPr bwMode="auto">
          <a:xfrm>
            <a:off x="116463" y="1916832"/>
            <a:ext cx="6006667" cy="936104"/>
          </a:xfrm>
          <a:prstGeom prst="roundRect">
            <a:avLst/>
          </a:prstGeom>
          <a:no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50000"/>
              </a:spcBef>
              <a:spcAft>
                <a:spcPct val="0"/>
              </a:spcAft>
              <a:buClrTx/>
              <a:buSzTx/>
              <a:buFontTx/>
              <a:buAutoNum type="arabicPeriod"/>
              <a:tabLst/>
            </a:pPr>
            <a:endParaRPr kumimoji="0" lang="es-CO" sz="1800" b="1" i="0" u="none" strike="noStrike" cap="none" normalizeH="0" baseline="0">
              <a:ln>
                <a:noFill/>
              </a:ln>
              <a:solidFill>
                <a:srgbClr val="FF6600"/>
              </a:solidFill>
              <a:effectLst/>
              <a:latin typeface="Century Schoolbook" pitchFamily="18" charset="0"/>
            </a:endParaRPr>
          </a:p>
        </p:txBody>
      </p:sp>
    </p:spTree>
  </p:cSld>
  <p:clrMapOvr>
    <a:masterClrMapping/>
  </p:clrMapOvr>
  <p:transition spd="med">
    <p:fade thruBlk="1"/>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5 Rectángulo"/>
          <p:cNvSpPr/>
          <p:nvPr/>
        </p:nvSpPr>
        <p:spPr bwMode="auto">
          <a:xfrm>
            <a:off x="1598627" y="1268760"/>
            <a:ext cx="7098789" cy="369332"/>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50000"/>
              </a:spcBef>
              <a:spcAft>
                <a:spcPct val="0"/>
              </a:spcAft>
              <a:buClrTx/>
              <a:buSzTx/>
              <a:buFontTx/>
              <a:buAutoNum type="arabicPeriod"/>
              <a:tabLst/>
            </a:pPr>
            <a:endParaRPr kumimoji="0" lang="es-CO" sz="1800" b="1" i="0" u="none" strike="noStrike" cap="none" normalizeH="0" baseline="0">
              <a:ln>
                <a:noFill/>
              </a:ln>
              <a:solidFill>
                <a:srgbClr val="FF6600"/>
              </a:solidFill>
              <a:effectLst/>
              <a:latin typeface="Century Schoolbook" pitchFamily="18" charset="0"/>
            </a:endParaRPr>
          </a:p>
        </p:txBody>
      </p:sp>
      <p:pic>
        <p:nvPicPr>
          <p:cNvPr id="103426" name="Picture 2"/>
          <p:cNvPicPr>
            <a:picLocks noChangeAspect="1" noChangeArrowheads="1"/>
          </p:cNvPicPr>
          <p:nvPr/>
        </p:nvPicPr>
        <p:blipFill>
          <a:blip r:embed="rId2" cstate="print"/>
          <a:srcRect/>
          <a:stretch>
            <a:fillRect/>
          </a:stretch>
        </p:blipFill>
        <p:spPr bwMode="auto">
          <a:xfrm>
            <a:off x="309530" y="1142984"/>
            <a:ext cx="7676803" cy="5429288"/>
          </a:xfrm>
          <a:prstGeom prst="rect">
            <a:avLst/>
          </a:prstGeom>
          <a:noFill/>
          <a:ln w="9525">
            <a:noFill/>
            <a:miter lim="800000"/>
            <a:headEnd/>
            <a:tailEnd/>
          </a:ln>
        </p:spPr>
      </p:pic>
      <p:pic>
        <p:nvPicPr>
          <p:cNvPr id="103429" name="Picture 5"/>
          <p:cNvPicPr>
            <a:picLocks noChangeAspect="1" noChangeArrowheads="1"/>
          </p:cNvPicPr>
          <p:nvPr/>
        </p:nvPicPr>
        <p:blipFill>
          <a:blip r:embed="rId3" cstate="print"/>
          <a:srcRect/>
          <a:stretch>
            <a:fillRect/>
          </a:stretch>
        </p:blipFill>
        <p:spPr bwMode="auto">
          <a:xfrm rot="648929">
            <a:off x="3120040" y="2390805"/>
            <a:ext cx="6205061" cy="4075661"/>
          </a:xfrm>
          <a:prstGeom prst="rect">
            <a:avLst/>
          </a:prstGeom>
          <a:noFill/>
          <a:ln w="9525">
            <a:solidFill>
              <a:srgbClr val="0000FF"/>
            </a:solidFill>
            <a:miter lim="800000"/>
            <a:headEnd/>
            <a:tailEnd/>
          </a:ln>
        </p:spPr>
      </p:pic>
      <p:sp>
        <p:nvSpPr>
          <p:cNvPr id="7" name="6 Rectángulo"/>
          <p:cNvSpPr/>
          <p:nvPr/>
        </p:nvSpPr>
        <p:spPr>
          <a:xfrm>
            <a:off x="5329948" y="500042"/>
            <a:ext cx="3688830" cy="369332"/>
          </a:xfrm>
          <a:prstGeom prst="rect">
            <a:avLst/>
          </a:prstGeom>
          <a:noFill/>
        </p:spPr>
        <p:txBody>
          <a:bodyPr wrap="none" lIns="91440" tIns="45720" rIns="91440" bIns="45720">
            <a:spAutoFit/>
          </a:bodyPr>
          <a:lstStyle/>
          <a:p>
            <a:pPr algn="ctr">
              <a:buNone/>
            </a:pPr>
            <a:r>
              <a:rPr lang="es-ES" b="1" i="1" cap="all" spc="0"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REFERENTES NACIONALES</a:t>
            </a:r>
            <a:endParaRPr lang="es-ES" b="1" cap="all" spc="0"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endParaRPr>
          </a:p>
        </p:txBody>
      </p:sp>
    </p:spTree>
    <p:extLst>
      <p:ext uri="{BB962C8B-B14F-4D97-AF65-F5344CB8AC3E}">
        <p14:creationId xmlns:p14="http://schemas.microsoft.com/office/powerpoint/2010/main" val="1545941441"/>
      </p:ext>
    </p:extLst>
  </p:cSld>
  <p:clrMapOvr>
    <a:masterClrMapping/>
  </p:clrMapOvr>
  <p:transition spd="med">
    <p:wheel spokes="1"/>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7522" name="Picture 2"/>
          <p:cNvPicPr>
            <a:picLocks noChangeAspect="1" noChangeArrowheads="1"/>
          </p:cNvPicPr>
          <p:nvPr/>
        </p:nvPicPr>
        <p:blipFill>
          <a:blip r:embed="rId2" cstate="print"/>
          <a:srcRect/>
          <a:stretch>
            <a:fillRect/>
          </a:stretch>
        </p:blipFill>
        <p:spPr bwMode="auto">
          <a:xfrm>
            <a:off x="116463" y="116632"/>
            <a:ext cx="9595065" cy="6624736"/>
          </a:xfrm>
          <a:prstGeom prst="rect">
            <a:avLst/>
          </a:prstGeom>
          <a:noFill/>
          <a:ln w="9525">
            <a:noFill/>
            <a:miter lim="800000"/>
            <a:headEnd/>
            <a:tailEnd/>
          </a:ln>
        </p:spPr>
      </p:pic>
      <p:pic>
        <p:nvPicPr>
          <p:cNvPr id="107525" name="Picture 5"/>
          <p:cNvPicPr>
            <a:picLocks noChangeAspect="1" noChangeArrowheads="1"/>
          </p:cNvPicPr>
          <p:nvPr/>
        </p:nvPicPr>
        <p:blipFill>
          <a:blip r:embed="rId3" cstate="print"/>
          <a:srcRect/>
          <a:stretch>
            <a:fillRect/>
          </a:stretch>
        </p:blipFill>
        <p:spPr bwMode="auto">
          <a:xfrm rot="1263045">
            <a:off x="4605067" y="2946454"/>
            <a:ext cx="5583287" cy="3510415"/>
          </a:xfrm>
          <a:prstGeom prst="rect">
            <a:avLst/>
          </a:prstGeom>
          <a:noFill/>
          <a:ln w="9525">
            <a:solidFill>
              <a:srgbClr val="0000FF"/>
            </a:solidFill>
            <a:miter lim="800000"/>
            <a:headEnd/>
            <a:tailEnd/>
          </a:ln>
        </p:spPr>
      </p:pic>
    </p:spTree>
  </p:cSld>
  <p:clrMapOvr>
    <a:masterClrMapping/>
  </p:clrMapOvr>
  <p:transition spd="med">
    <p:strips dir="rd"/>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9570" name="Picture 2"/>
          <p:cNvPicPr>
            <a:picLocks noChangeAspect="1" noChangeArrowheads="1"/>
          </p:cNvPicPr>
          <p:nvPr/>
        </p:nvPicPr>
        <p:blipFill>
          <a:blip r:embed="rId2" cstate="print"/>
          <a:srcRect/>
          <a:stretch>
            <a:fillRect/>
          </a:stretch>
        </p:blipFill>
        <p:spPr bwMode="auto">
          <a:xfrm>
            <a:off x="116463" y="116632"/>
            <a:ext cx="9673075" cy="6598516"/>
          </a:xfrm>
          <a:prstGeom prst="rect">
            <a:avLst/>
          </a:prstGeom>
          <a:noFill/>
          <a:ln w="9525">
            <a:noFill/>
            <a:miter lim="800000"/>
            <a:headEnd/>
            <a:tailEnd/>
          </a:ln>
        </p:spPr>
      </p:pic>
      <p:pic>
        <p:nvPicPr>
          <p:cNvPr id="109572" name="Picture 4"/>
          <p:cNvPicPr>
            <a:picLocks noChangeAspect="1" noChangeArrowheads="1"/>
          </p:cNvPicPr>
          <p:nvPr/>
        </p:nvPicPr>
        <p:blipFill>
          <a:blip r:embed="rId3" cstate="print"/>
          <a:srcRect/>
          <a:stretch>
            <a:fillRect/>
          </a:stretch>
        </p:blipFill>
        <p:spPr bwMode="auto">
          <a:xfrm rot="515320">
            <a:off x="3836427" y="3198207"/>
            <a:ext cx="5776680" cy="3246653"/>
          </a:xfrm>
          <a:prstGeom prst="rect">
            <a:avLst/>
          </a:prstGeom>
          <a:noFill/>
          <a:ln w="9525">
            <a:solidFill>
              <a:srgbClr val="0000FF"/>
            </a:solidFill>
            <a:miter lim="800000"/>
            <a:headEnd/>
            <a:tailEnd/>
          </a:ln>
        </p:spPr>
      </p:pic>
    </p:spTree>
  </p:cSld>
  <p:clrMapOvr>
    <a:masterClrMapping/>
  </p:clrMapOvr>
  <p:transition spd="med">
    <p:strips dir="rd"/>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1 Imagen" descr="informatica.png"/>
          <p:cNvPicPr>
            <a:picLocks noChangeAspect="1"/>
          </p:cNvPicPr>
          <p:nvPr/>
        </p:nvPicPr>
        <p:blipFill>
          <a:blip r:embed="rId2" cstate="print"/>
          <a:stretch>
            <a:fillRect/>
          </a:stretch>
        </p:blipFill>
        <p:spPr>
          <a:xfrm>
            <a:off x="238092" y="0"/>
            <a:ext cx="9364331" cy="6429396"/>
          </a:xfrm>
          <a:prstGeom prst="rect">
            <a:avLst/>
          </a:prstGeom>
        </p:spPr>
      </p:pic>
      <p:sp>
        <p:nvSpPr>
          <p:cNvPr id="6" name="5 Rectángulo"/>
          <p:cNvSpPr/>
          <p:nvPr/>
        </p:nvSpPr>
        <p:spPr>
          <a:xfrm>
            <a:off x="1733804" y="1770395"/>
            <a:ext cx="6758581" cy="1015663"/>
          </a:xfrm>
          <a:prstGeom prst="rect">
            <a:avLst/>
          </a:prstGeom>
          <a:noFill/>
        </p:spPr>
        <p:txBody>
          <a:bodyPr wrap="none" lIns="91440" tIns="45720" rIns="91440" bIns="45720">
            <a:spAutoFit/>
          </a:bodyPr>
          <a:lstStyle/>
          <a:p>
            <a:pPr algn="ctr">
              <a:buNone/>
            </a:pPr>
            <a:r>
              <a:rPr lang="es-ES" sz="2400" dirty="0">
                <a:ln w="9000" cmpd="sng">
                  <a:solidFill>
                    <a:schemeClr val="accent4">
                      <a:shade val="50000"/>
                      <a:satMod val="120000"/>
                    </a:schemeClr>
                  </a:solidFill>
                  <a:prstDash val="solid"/>
                </a:ln>
                <a:solidFill>
                  <a:srgbClr val="115979"/>
                </a:solidFill>
                <a:effectLst>
                  <a:reflection blurRad="6350" stA="60000" endA="900" endPos="60000" dist="29997" dir="5400000" sy="-100000" algn="bl" rotWithShape="0"/>
                </a:effectLst>
              </a:rPr>
              <a:t>DEMANDA Y OFERTA EN TECNOLOGÍA</a:t>
            </a:r>
          </a:p>
          <a:p>
            <a:pPr algn="ctr">
              <a:buNone/>
            </a:pPr>
            <a:r>
              <a:rPr lang="es-ES" sz="2400" dirty="0">
                <a:ln w="9000" cmpd="sng">
                  <a:solidFill>
                    <a:schemeClr val="accent4">
                      <a:shade val="50000"/>
                      <a:satMod val="120000"/>
                    </a:schemeClr>
                  </a:solidFill>
                  <a:prstDash val="solid"/>
                </a:ln>
                <a:solidFill>
                  <a:srgbClr val="115979"/>
                </a:solidFill>
                <a:effectLst>
                  <a:reflection blurRad="6350" stA="60000" endA="900" endPos="60000" dist="29997" dir="5400000" sy="-100000" algn="bl" rotWithShape="0"/>
                </a:effectLst>
              </a:rPr>
              <a:t> DE REDES INFORMÁTICAS</a:t>
            </a:r>
          </a:p>
        </p:txBody>
      </p:sp>
      <p:sp>
        <p:nvSpPr>
          <p:cNvPr id="7" name="6 Rectángulo"/>
          <p:cNvSpPr/>
          <p:nvPr/>
        </p:nvSpPr>
        <p:spPr>
          <a:xfrm>
            <a:off x="4262072" y="549455"/>
            <a:ext cx="5466561" cy="323165"/>
          </a:xfrm>
          <a:prstGeom prst="rect">
            <a:avLst/>
          </a:prstGeom>
          <a:noFill/>
        </p:spPr>
        <p:txBody>
          <a:bodyPr wrap="none" lIns="91440" tIns="45720" rIns="91440" bIns="45720">
            <a:spAutoFit/>
          </a:bodyPr>
          <a:lstStyle/>
          <a:p>
            <a:pPr algn="ctr">
              <a:buNone/>
            </a:pPr>
            <a:r>
              <a:rPr lang="es-CO" sz="1500" b="1" i="1" cap="all" spc="0"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ESPECIALIZACIÓN EN SEGURIDAD INFORMÁTICA</a:t>
            </a:r>
            <a:endParaRPr lang="es-ES" sz="1500" b="1" cap="all" spc="0"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endParaRPr>
          </a:p>
        </p:txBody>
      </p:sp>
      <p:pic>
        <p:nvPicPr>
          <p:cNvPr id="5" name="Picture 2"/>
          <p:cNvPicPr>
            <a:picLocks noChangeAspect="1" noChangeArrowheads="1"/>
          </p:cNvPicPr>
          <p:nvPr/>
        </p:nvPicPr>
        <p:blipFill>
          <a:blip r:embed="rId3" cstate="print"/>
          <a:srcRect/>
          <a:stretch>
            <a:fillRect/>
          </a:stretch>
        </p:blipFill>
        <p:spPr bwMode="auto">
          <a:xfrm>
            <a:off x="3452802" y="3071810"/>
            <a:ext cx="3457575" cy="2305050"/>
          </a:xfrm>
          <a:prstGeom prst="rect">
            <a:avLst/>
          </a:prstGeom>
          <a:ln>
            <a:noFill/>
          </a:ln>
          <a:effectLst>
            <a:reflection blurRad="6350" stA="52000" endA="300" endPos="35000" dir="5400000" sy="-100000" algn="bl" rotWithShape="0"/>
            <a:softEdge rad="112500"/>
          </a:effectLst>
        </p:spPr>
      </p:pic>
    </p:spTree>
  </p:cSld>
  <p:clrMapOvr>
    <a:masterClrMapping/>
  </p:clrMapOvr>
  <p:transition spd="med">
    <p:strips dir="rd"/>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6654" y="116632"/>
            <a:ext cx="9572692" cy="65270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15020570"/>
      </p:ext>
    </p:extLst>
  </p:cSld>
  <p:clrMapOvr>
    <a:masterClrMapping/>
  </p:clrMapOvr>
  <p:transition spd="med">
    <p:strips dir="rd"/>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6463" y="116632"/>
            <a:ext cx="9673075" cy="66247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67988573"/>
      </p:ext>
    </p:extLst>
  </p:cSld>
  <p:clrMapOvr>
    <a:masterClrMapping/>
  </p:clrMapOvr>
  <p:transition spd="med">
    <p:strips dir="rd"/>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3 Imagen" descr="informatica.png"/>
          <p:cNvPicPr>
            <a:picLocks noChangeAspect="1"/>
          </p:cNvPicPr>
          <p:nvPr/>
        </p:nvPicPr>
        <p:blipFill>
          <a:blip r:embed="rId2" cstate="print"/>
          <a:stretch>
            <a:fillRect/>
          </a:stretch>
        </p:blipFill>
        <p:spPr>
          <a:xfrm>
            <a:off x="452406" y="142852"/>
            <a:ext cx="9221455" cy="6429396"/>
          </a:xfrm>
          <a:prstGeom prst="rect">
            <a:avLst/>
          </a:prstGeom>
        </p:spPr>
      </p:pic>
      <p:pic>
        <p:nvPicPr>
          <p:cNvPr id="205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6654" y="214290"/>
            <a:ext cx="9572692" cy="64294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16654080"/>
      </p:ext>
    </p:extLst>
  </p:cSld>
  <p:clrMapOvr>
    <a:masterClrMapping/>
  </p:clrMapOvr>
  <p:transition spd="med">
    <p:strips dir="rd"/>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6 Imagen" descr="informatica.png"/>
          <p:cNvPicPr>
            <a:picLocks noChangeAspect="1"/>
          </p:cNvPicPr>
          <p:nvPr/>
        </p:nvPicPr>
        <p:blipFill>
          <a:blip r:embed="rId2" cstate="print"/>
          <a:stretch>
            <a:fillRect/>
          </a:stretch>
        </p:blipFill>
        <p:spPr>
          <a:xfrm>
            <a:off x="309530" y="142852"/>
            <a:ext cx="9364331" cy="6429396"/>
          </a:xfrm>
          <a:prstGeom prst="rect">
            <a:avLst/>
          </a:prstGeom>
        </p:spPr>
      </p:pic>
      <p:pic>
        <p:nvPicPr>
          <p:cNvPr id="3"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8157" y="1357298"/>
            <a:ext cx="8501123" cy="4786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4 Rectángulo"/>
          <p:cNvSpPr/>
          <p:nvPr/>
        </p:nvSpPr>
        <p:spPr>
          <a:xfrm>
            <a:off x="4024306" y="214290"/>
            <a:ext cx="5857916" cy="1020344"/>
          </a:xfrm>
          <a:prstGeom prst="rect">
            <a:avLst/>
          </a:prstGeom>
          <a:noFill/>
        </p:spPr>
        <p:txBody>
          <a:bodyPr wrap="square" lIns="91440" tIns="45720" rIns="91440" bIns="45720">
            <a:spAutoFit/>
          </a:bodyPr>
          <a:lstStyle/>
          <a:p>
            <a:pPr algn="ctr">
              <a:lnSpc>
                <a:spcPct val="150000"/>
              </a:lnSpc>
              <a:buNone/>
            </a:pPr>
            <a:r>
              <a:rPr lang="es-CO" sz="1400" b="1" i="1" cap="all" spc="0"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ea typeface="Times New Roman" pitchFamily="18" charset="0"/>
                <a:cs typeface="Arial" charset="0"/>
              </a:rPr>
              <a:t>Demanda y oferta de habilidades totales en tecnologías de redes Informáticas (América Latina)</a:t>
            </a:r>
            <a:endParaRPr lang="es-ES" sz="1400" b="1" i="1" cap="all" spc="0"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endParaRPr>
          </a:p>
        </p:txBody>
      </p:sp>
    </p:spTree>
    <p:extLst>
      <p:ext uri="{BB962C8B-B14F-4D97-AF65-F5344CB8AC3E}">
        <p14:creationId xmlns:p14="http://schemas.microsoft.com/office/powerpoint/2010/main" val="3178942723"/>
      </p:ext>
    </p:extLst>
  </p:cSld>
  <p:clrMapOvr>
    <a:masterClrMapping/>
  </p:clrMapOvr>
  <p:transition spd="med">
    <p:strips dir="rd"/>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C96EB6AB-8AFE-41D3-B42F-2AF90DABB379}"/>
              </a:ext>
            </a:extLst>
          </p:cNvPr>
          <p:cNvSpPr txBox="1"/>
          <p:nvPr/>
        </p:nvSpPr>
        <p:spPr>
          <a:xfrm>
            <a:off x="0" y="116632"/>
            <a:ext cx="9906000" cy="400110"/>
          </a:xfrm>
          <a:prstGeom prst="rect">
            <a:avLst/>
          </a:prstGeom>
          <a:solidFill>
            <a:schemeClr val="accent1"/>
          </a:solidFill>
        </p:spPr>
        <p:txBody>
          <a:bodyPr wrap="square" rtlCol="0">
            <a:spAutoFit/>
          </a:bodyPr>
          <a:lstStyle/>
          <a:p>
            <a:pPr lvl="2"/>
            <a:r>
              <a:rPr lang="es-ES" sz="2000" b="1" dirty="0">
                <a:solidFill>
                  <a:schemeClr val="bg1"/>
                </a:solidFill>
              </a:rPr>
              <a:t>HISTORIA DE LA SEGURIDAD</a:t>
            </a:r>
          </a:p>
        </p:txBody>
      </p:sp>
      <p:sp>
        <p:nvSpPr>
          <p:cNvPr id="7" name="CuadroTexto 6">
            <a:extLst>
              <a:ext uri="{FF2B5EF4-FFF2-40B4-BE49-F238E27FC236}">
                <a16:creationId xmlns:a16="http://schemas.microsoft.com/office/drawing/2014/main" id="{85A09B50-BA5E-42D4-8552-7F8AB211AEDE}"/>
              </a:ext>
            </a:extLst>
          </p:cNvPr>
          <p:cNvSpPr txBox="1"/>
          <p:nvPr/>
        </p:nvSpPr>
        <p:spPr>
          <a:xfrm>
            <a:off x="848544" y="864849"/>
            <a:ext cx="8496944" cy="5078313"/>
          </a:xfrm>
          <a:prstGeom prst="rect">
            <a:avLst/>
          </a:prstGeom>
          <a:noFill/>
        </p:spPr>
        <p:txBody>
          <a:bodyPr wrap="square" rtlCol="0">
            <a:spAutoFit/>
          </a:bodyPr>
          <a:lstStyle/>
          <a:p>
            <a:pPr algn="just"/>
            <a:r>
              <a:rPr lang="es-CO" dirty="0"/>
              <a:t>En 1970, se crea el primer virus por error y en 1972 el primero con intensión y su antivirus.</a:t>
            </a:r>
          </a:p>
          <a:p>
            <a:pPr algn="just"/>
            <a:endParaRPr lang="es-CO" dirty="0"/>
          </a:p>
          <a:p>
            <a:pPr algn="just"/>
            <a:r>
              <a:rPr lang="es-CO" dirty="0"/>
              <a:t>A partir de los años 80 el uso del ordenador personal comienza a hacerse común, apareciendo la preocupación por la integridad de los datos almacenados. En la década de los años 90s comienzan a aparecer virus y gusanos y se toma conciencia del peligro que nos acecha como usuarios de PC'S y equipos conectados a internet. Además comienzan a proliferar ataques a sistemas informáticos, y al palabra hacker aparece incluso en la prensa. Al final de los 90s las amenazas empezaron a generalizarse, aparecen nuevos gusanos y malware generalizado. Y a partir del año 2000 los a acontecimientos fuerzan a que se tome muy en serio la seguridad informática.</a:t>
            </a:r>
          </a:p>
          <a:p>
            <a:pPr algn="just"/>
            <a:endParaRPr lang="es-ES" dirty="0"/>
          </a:p>
          <a:p>
            <a:pPr algn="just"/>
            <a:r>
              <a:rPr lang="es-CO" dirty="0"/>
              <a:t>Principalmente por el uso masivo de internet, el tema de la protección de la información se ha transformado en una necesidad y con ellos se populariza la terminología técnica asociada a la cristología:</a:t>
            </a:r>
            <a:endParaRPr lang="es-ES" dirty="0"/>
          </a:p>
          <a:p>
            <a:pPr marL="742950" lvl="1" indent="-285750" algn="just">
              <a:buFontTx/>
              <a:buChar char="-"/>
            </a:pPr>
            <a:r>
              <a:rPr lang="es-CO" dirty="0"/>
              <a:t>Cifrado, descifrado, criptoanálisis, firma digital.</a:t>
            </a:r>
            <a:endParaRPr lang="es-ES" dirty="0"/>
          </a:p>
          <a:p>
            <a:pPr marL="742950" lvl="1" indent="-285750" algn="just">
              <a:buFontTx/>
              <a:buChar char="-"/>
            </a:pPr>
            <a:r>
              <a:rPr lang="es-CO" dirty="0"/>
              <a:t>Autoridades de certificaciones</a:t>
            </a:r>
          </a:p>
          <a:p>
            <a:pPr marL="742950" lvl="1" indent="-285750" algn="just">
              <a:buFontTx/>
              <a:buChar char="-"/>
            </a:pPr>
            <a:r>
              <a:rPr lang="es-CO" dirty="0"/>
              <a:t>Políticas de seguridad</a:t>
            </a:r>
            <a:endParaRPr lang="es-ES" dirty="0"/>
          </a:p>
        </p:txBody>
      </p:sp>
    </p:spTree>
    <p:extLst>
      <p:ext uri="{BB962C8B-B14F-4D97-AF65-F5344CB8AC3E}">
        <p14:creationId xmlns:p14="http://schemas.microsoft.com/office/powerpoint/2010/main" val="131839331"/>
      </p:ext>
    </p:extLst>
  </p:cSld>
  <p:clrMapOvr>
    <a:masterClrMapping/>
  </p:clrMapOvr>
  <p:transition spd="med">
    <p:strips dir="rd"/>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cstate="print"/>
          <a:srcRect/>
          <a:stretch>
            <a:fillRect/>
          </a:stretch>
        </p:blipFill>
        <p:spPr bwMode="auto">
          <a:xfrm>
            <a:off x="344488" y="1268760"/>
            <a:ext cx="2771775" cy="5040560"/>
          </a:xfrm>
          <a:prstGeom prst="rect">
            <a:avLst/>
          </a:prstGeom>
          <a:ln>
            <a:noFill/>
          </a:ln>
          <a:effectLst>
            <a:softEdge rad="112500"/>
          </a:effectLst>
        </p:spPr>
      </p:pic>
      <p:pic>
        <p:nvPicPr>
          <p:cNvPr id="2" name="1 Imagen" descr="informatica.png"/>
          <p:cNvPicPr>
            <a:picLocks noChangeAspect="1"/>
          </p:cNvPicPr>
          <p:nvPr/>
        </p:nvPicPr>
        <p:blipFill>
          <a:blip r:embed="rId3" cstate="print"/>
          <a:stretch>
            <a:fillRect/>
          </a:stretch>
        </p:blipFill>
        <p:spPr>
          <a:xfrm>
            <a:off x="269189" y="167956"/>
            <a:ext cx="9364331" cy="6429396"/>
          </a:xfrm>
          <a:prstGeom prst="rect">
            <a:avLst/>
          </a:prstGeom>
        </p:spPr>
      </p:pic>
      <p:sp>
        <p:nvSpPr>
          <p:cNvPr id="4" name="3 CuadroTexto"/>
          <p:cNvSpPr txBox="1"/>
          <p:nvPr/>
        </p:nvSpPr>
        <p:spPr>
          <a:xfrm>
            <a:off x="3296816" y="1412776"/>
            <a:ext cx="6264696" cy="4093428"/>
          </a:xfrm>
          <a:prstGeom prst="rect">
            <a:avLst/>
          </a:prstGeom>
          <a:noFill/>
        </p:spPr>
        <p:txBody>
          <a:bodyPr wrap="square" rtlCol="0">
            <a:spAutoFit/>
          </a:bodyPr>
          <a:lstStyle/>
          <a:p>
            <a:pPr algn="just">
              <a:buNone/>
            </a:pPr>
            <a:r>
              <a:rPr lang="es-ES" sz="2000" dirty="0">
                <a:solidFill>
                  <a:srgbClr val="115979"/>
                </a:solidFill>
                <a:effectLst>
                  <a:outerShdw blurRad="38100" dist="38100" dir="2700000" algn="tl">
                    <a:srgbClr val="000000">
                      <a:alpha val="43137"/>
                    </a:srgbClr>
                  </a:outerShdw>
                </a:effectLst>
                <a:latin typeface="+mn-lt"/>
              </a:rPr>
              <a:t>Colombia es el país de Latinoamérica con la mayor brecha entre la oferta y la demanda de personal calificado en redes informáticas y tecnologías avanzadas</a:t>
            </a:r>
            <a:r>
              <a:rPr lang="es-ES" sz="2000" dirty="0">
                <a:solidFill>
                  <a:schemeClr val="tx1"/>
                </a:solidFill>
                <a:latin typeface="+mn-lt"/>
              </a:rPr>
              <a:t>. Según el informe “</a:t>
            </a:r>
            <a:r>
              <a:rPr lang="es-ES" sz="2000" i="1" dirty="0">
                <a:solidFill>
                  <a:schemeClr val="tx1"/>
                </a:solidFill>
                <a:latin typeface="+mn-lt"/>
              </a:rPr>
              <a:t>Monitoreo Cisco en Recursos Humanos: Análisis de la disponibilidad de recursos capacitados en tecnologías de redes informáticas en América Latina</a:t>
            </a:r>
            <a:r>
              <a:rPr lang="es-ES" sz="2000" dirty="0">
                <a:solidFill>
                  <a:schemeClr val="tx1"/>
                </a:solidFill>
                <a:latin typeface="+mn-lt"/>
              </a:rPr>
              <a:t>”, </a:t>
            </a:r>
            <a:r>
              <a:rPr lang="es-ES" sz="2000" dirty="0">
                <a:solidFill>
                  <a:srgbClr val="115979"/>
                </a:solidFill>
                <a:effectLst>
                  <a:outerShdw blurRad="50800" dist="38100" dir="2700000" algn="tl" rotWithShape="0">
                    <a:prstClr val="black">
                      <a:alpha val="40000"/>
                    </a:prstClr>
                  </a:outerShdw>
                </a:effectLst>
                <a:latin typeface="+mn-lt"/>
              </a:rPr>
              <a:t>el país hoy tiene una escasez de 7.600 profesionales con habilidades en redes informáticas</a:t>
            </a:r>
            <a:r>
              <a:rPr lang="es-ES" sz="2000" dirty="0">
                <a:solidFill>
                  <a:schemeClr val="tx1"/>
                </a:solidFill>
                <a:latin typeface="+mn-lt"/>
              </a:rPr>
              <a:t>, es decir, existe una brecha del 44% entre la oferta y la demanda de estos expertos, seguido por Costa Rica (39%), Chile (36%), Brasil (27%) y México (21%).</a:t>
            </a:r>
          </a:p>
        </p:txBody>
      </p:sp>
      <p:sp>
        <p:nvSpPr>
          <p:cNvPr id="6" name="5 Rectángulo"/>
          <p:cNvSpPr/>
          <p:nvPr/>
        </p:nvSpPr>
        <p:spPr>
          <a:xfrm>
            <a:off x="3440832" y="332656"/>
            <a:ext cx="6192688" cy="707886"/>
          </a:xfrm>
          <a:prstGeom prst="rect">
            <a:avLst/>
          </a:prstGeom>
          <a:noFill/>
        </p:spPr>
        <p:txBody>
          <a:bodyPr wrap="square" lIns="91440" tIns="45720" rIns="91440" bIns="45720">
            <a:spAutoFit/>
          </a:bodyPr>
          <a:lstStyle/>
          <a:p>
            <a:pPr algn="ctr">
              <a:buNone/>
            </a:pPr>
            <a:r>
              <a:rPr lang="es-ES" sz="1600" b="1" i="1" cap="all" spc="0"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ESTUDIO DE DEMANDA DE PROFESIONALES DE </a:t>
            </a:r>
          </a:p>
          <a:p>
            <a:pPr algn="ctr">
              <a:buNone/>
            </a:pPr>
            <a:r>
              <a:rPr lang="es-ES" sz="1600" b="1" i="1" cap="all" spc="0"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LATIN AMERICA IDC SKILLS GAP STUDY</a:t>
            </a:r>
            <a:endParaRPr lang="es-ES" sz="1600" b="1" cap="all" spc="0"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endParaRPr>
          </a:p>
        </p:txBody>
      </p:sp>
    </p:spTree>
  </p:cSld>
  <p:clrMapOvr>
    <a:masterClrMapping/>
  </p:clrMapOvr>
  <p:transition spd="med">
    <p:strips dir="rd"/>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1 Imagen" descr="informatica.png"/>
          <p:cNvPicPr>
            <a:picLocks noChangeAspect="1"/>
          </p:cNvPicPr>
          <p:nvPr/>
        </p:nvPicPr>
        <p:blipFill>
          <a:blip r:embed="rId2" cstate="print"/>
          <a:stretch>
            <a:fillRect/>
          </a:stretch>
        </p:blipFill>
        <p:spPr>
          <a:xfrm>
            <a:off x="309530" y="0"/>
            <a:ext cx="9364331" cy="6429396"/>
          </a:xfrm>
          <a:prstGeom prst="rect">
            <a:avLst/>
          </a:prstGeom>
        </p:spPr>
      </p:pic>
      <p:pic>
        <p:nvPicPr>
          <p:cNvPr id="3" name="2 Imagen"/>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6496" y="1268760"/>
            <a:ext cx="9073008" cy="374441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3 Rectángulo"/>
          <p:cNvSpPr/>
          <p:nvPr/>
        </p:nvSpPr>
        <p:spPr>
          <a:xfrm>
            <a:off x="344488" y="5055567"/>
            <a:ext cx="9289032" cy="461665"/>
          </a:xfrm>
          <a:prstGeom prst="rect">
            <a:avLst/>
          </a:prstGeom>
        </p:spPr>
        <p:txBody>
          <a:bodyPr wrap="square">
            <a:spAutoFit/>
          </a:bodyPr>
          <a:lstStyle/>
          <a:p>
            <a:pPr>
              <a:buNone/>
            </a:pPr>
            <a:r>
              <a:rPr lang="es-CO" sz="1200" dirty="0">
                <a:solidFill>
                  <a:srgbClr val="115979"/>
                </a:solidFill>
              </a:rPr>
              <a:t>Estudio marzo del 2007, Cisco. IDC Latín América - estudio  análisis condición actual  de la oferta como de la demanda de recursos con habilidades en redes en 7 países latinoamericanos</a:t>
            </a:r>
            <a:r>
              <a:rPr lang="es-CO" sz="1200" dirty="0">
                <a:solidFill>
                  <a:srgbClr val="7030A0"/>
                </a:solidFill>
              </a:rPr>
              <a:t>.</a:t>
            </a:r>
          </a:p>
        </p:txBody>
      </p:sp>
      <p:sp>
        <p:nvSpPr>
          <p:cNvPr id="5" name="4 CuadroTexto"/>
          <p:cNvSpPr txBox="1"/>
          <p:nvPr/>
        </p:nvSpPr>
        <p:spPr>
          <a:xfrm>
            <a:off x="272480" y="5653697"/>
            <a:ext cx="9361040" cy="1015663"/>
          </a:xfrm>
          <a:prstGeom prst="rect">
            <a:avLst/>
          </a:prstGeom>
          <a:noFill/>
        </p:spPr>
        <p:txBody>
          <a:bodyPr wrap="square" rtlCol="0">
            <a:spAutoFit/>
          </a:bodyPr>
          <a:lstStyle/>
          <a:p>
            <a:pPr algn="just">
              <a:buNone/>
            </a:pPr>
            <a:r>
              <a:rPr lang="es-CO" sz="2000" dirty="0">
                <a:solidFill>
                  <a:schemeClr val="tx1"/>
                </a:solidFill>
                <a:latin typeface="+mn-lt"/>
              </a:rPr>
              <a:t>La Brecha actual de recursos calificados en redes en Colombia, correspondientes a habilidades generales de administración y tecnologías avanzadas, asciende al  44% (sobre el total de la demanda).</a:t>
            </a:r>
            <a:endParaRPr lang="es-ES" sz="2000" dirty="0"/>
          </a:p>
        </p:txBody>
      </p:sp>
      <p:sp>
        <p:nvSpPr>
          <p:cNvPr id="7" name="6 Rectángulo"/>
          <p:cNvSpPr/>
          <p:nvPr/>
        </p:nvSpPr>
        <p:spPr>
          <a:xfrm>
            <a:off x="3296816" y="262970"/>
            <a:ext cx="6429420" cy="861774"/>
          </a:xfrm>
          <a:prstGeom prst="rect">
            <a:avLst/>
          </a:prstGeom>
          <a:noFill/>
        </p:spPr>
        <p:txBody>
          <a:bodyPr wrap="square" lIns="91440" tIns="45720" rIns="91440" bIns="45720">
            <a:spAutoFit/>
          </a:bodyPr>
          <a:lstStyle/>
          <a:p>
            <a:pPr algn="ctr">
              <a:buNone/>
            </a:pPr>
            <a:r>
              <a:rPr lang="es-CO" sz="2000" b="1" i="1" cap="all" spc="0"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Brecha de recursos calificados </a:t>
            </a:r>
          </a:p>
          <a:p>
            <a:pPr algn="ctr">
              <a:buNone/>
            </a:pPr>
            <a:r>
              <a:rPr lang="es-CO" sz="2000" b="1" i="1" cap="all" spc="0"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en redes en Colombia</a:t>
            </a:r>
            <a:endParaRPr lang="es-ES" sz="2000" b="1" cap="all" spc="0"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endParaRPr>
          </a:p>
        </p:txBody>
      </p:sp>
    </p:spTree>
  </p:cSld>
  <p:clrMapOvr>
    <a:masterClrMapping/>
  </p:clrMapOvr>
  <p:transition spd="med">
    <p:strips dir="rd"/>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1 Imagen" descr="informatica.png"/>
          <p:cNvPicPr>
            <a:picLocks noChangeAspect="1"/>
          </p:cNvPicPr>
          <p:nvPr/>
        </p:nvPicPr>
        <p:blipFill>
          <a:blip r:embed="rId2" cstate="print"/>
          <a:stretch>
            <a:fillRect/>
          </a:stretch>
        </p:blipFill>
        <p:spPr>
          <a:xfrm>
            <a:off x="238092" y="-71462"/>
            <a:ext cx="9364331" cy="6429396"/>
          </a:xfrm>
          <a:prstGeom prst="rect">
            <a:avLst/>
          </a:prstGeom>
        </p:spPr>
      </p:pic>
      <p:sp>
        <p:nvSpPr>
          <p:cNvPr id="3" name="2 CuadroTexto"/>
          <p:cNvSpPr txBox="1"/>
          <p:nvPr/>
        </p:nvSpPr>
        <p:spPr>
          <a:xfrm>
            <a:off x="344488" y="1196752"/>
            <a:ext cx="9217024" cy="1477328"/>
          </a:xfrm>
          <a:prstGeom prst="rect">
            <a:avLst/>
          </a:prstGeom>
          <a:noFill/>
        </p:spPr>
        <p:txBody>
          <a:bodyPr wrap="square" rtlCol="0">
            <a:spAutoFit/>
          </a:bodyPr>
          <a:lstStyle/>
          <a:p>
            <a:pPr algn="just">
              <a:buNone/>
            </a:pPr>
            <a:r>
              <a:rPr lang="es-ES" dirty="0">
                <a:solidFill>
                  <a:schemeClr val="tx1"/>
                </a:solidFill>
                <a:latin typeface="+mn-lt"/>
              </a:rPr>
              <a:t>Para el 2011 la brecha entre la oferta y la demanda de personal calificado en seguridad de redes, se estima que es del 50%, es decir, Colombia hoy necesita aproximadamente 4.225 personas mas, expertas en esta área. Para el 2012, la brecha será exponencial y esta cifra será cada vez mayor en la necesidad de  especialistas en seguridad informática.</a:t>
            </a:r>
            <a:endParaRPr lang="es-ES" dirty="0"/>
          </a:p>
        </p:txBody>
      </p:sp>
      <p:pic>
        <p:nvPicPr>
          <p:cNvPr id="5122" name="Picture 2"/>
          <p:cNvPicPr>
            <a:picLocks noChangeAspect="1" noChangeArrowheads="1"/>
          </p:cNvPicPr>
          <p:nvPr/>
        </p:nvPicPr>
        <p:blipFill>
          <a:blip r:embed="rId3" cstate="print"/>
          <a:srcRect/>
          <a:stretch>
            <a:fillRect/>
          </a:stretch>
        </p:blipFill>
        <p:spPr bwMode="auto">
          <a:xfrm>
            <a:off x="1166786" y="3261314"/>
            <a:ext cx="3714776" cy="2327926"/>
          </a:xfrm>
          <a:prstGeom prst="rect">
            <a:avLst/>
          </a:prstGeom>
          <a:ln>
            <a:noFill/>
          </a:ln>
          <a:effectLst>
            <a:softEdge rad="112500"/>
          </a:effectLst>
        </p:spPr>
      </p:pic>
      <p:pic>
        <p:nvPicPr>
          <p:cNvPr id="5123" name="Picture 3"/>
          <p:cNvPicPr>
            <a:picLocks noChangeAspect="1" noChangeArrowheads="1"/>
          </p:cNvPicPr>
          <p:nvPr/>
        </p:nvPicPr>
        <p:blipFill>
          <a:blip r:embed="rId4" cstate="print"/>
          <a:srcRect/>
          <a:stretch>
            <a:fillRect/>
          </a:stretch>
        </p:blipFill>
        <p:spPr bwMode="auto">
          <a:xfrm>
            <a:off x="5949963" y="4077072"/>
            <a:ext cx="3683557" cy="2490786"/>
          </a:xfrm>
          <a:prstGeom prst="rect">
            <a:avLst/>
          </a:prstGeom>
          <a:ln>
            <a:noFill/>
          </a:ln>
          <a:effectLst>
            <a:softEdge rad="112500"/>
          </a:effectLst>
        </p:spPr>
      </p:pic>
      <p:sp>
        <p:nvSpPr>
          <p:cNvPr id="7" name="6 Rectángulo"/>
          <p:cNvSpPr/>
          <p:nvPr/>
        </p:nvSpPr>
        <p:spPr>
          <a:xfrm>
            <a:off x="3296816" y="332656"/>
            <a:ext cx="6264696" cy="669414"/>
          </a:xfrm>
          <a:prstGeom prst="rect">
            <a:avLst/>
          </a:prstGeom>
          <a:noFill/>
        </p:spPr>
        <p:txBody>
          <a:bodyPr wrap="square" lIns="91440" tIns="45720" rIns="91440" bIns="45720">
            <a:spAutoFit/>
          </a:bodyPr>
          <a:lstStyle/>
          <a:p>
            <a:pPr algn="ctr">
              <a:buNone/>
            </a:pPr>
            <a:r>
              <a:rPr lang="es-ES" sz="1500" b="1" i="1" cap="all" spc="0"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ESTUDIO DE DEMANDA DE PROFESIONALES </a:t>
            </a:r>
          </a:p>
          <a:p>
            <a:pPr algn="ctr">
              <a:buNone/>
            </a:pPr>
            <a:r>
              <a:rPr lang="es-ES" sz="1500" b="1" i="1" cap="all" spc="0"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DE LATIN AMERICA IDC SKILLS GAP STUDY</a:t>
            </a:r>
            <a:endParaRPr lang="es-ES" sz="1500" b="1" cap="all" spc="0"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endParaRPr>
          </a:p>
        </p:txBody>
      </p:sp>
    </p:spTree>
  </p:cSld>
  <p:clrMapOvr>
    <a:masterClrMapping/>
  </p:clrMapOvr>
  <p:transition spd="med">
    <p:strips dir="rd"/>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6462" y="2548760"/>
            <a:ext cx="9673074" cy="41926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177" y="53306"/>
            <a:ext cx="9781370" cy="24954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62820872"/>
      </p:ext>
    </p:extLst>
  </p:cSld>
  <p:clrMapOvr>
    <a:masterClrMapping/>
  </p:clrMapOvr>
  <p:transition spd="med">
    <p:strips dir="rd"/>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1 Imagen" descr="informatica.png"/>
          <p:cNvPicPr>
            <a:picLocks noChangeAspect="1"/>
          </p:cNvPicPr>
          <p:nvPr/>
        </p:nvPicPr>
        <p:blipFill>
          <a:blip r:embed="rId2" cstate="print"/>
          <a:stretch>
            <a:fillRect/>
          </a:stretch>
        </p:blipFill>
        <p:spPr>
          <a:xfrm>
            <a:off x="238092" y="0"/>
            <a:ext cx="9364331" cy="6429396"/>
          </a:xfrm>
          <a:prstGeom prst="rect">
            <a:avLst/>
          </a:prstGeom>
        </p:spPr>
      </p:pic>
      <p:sp>
        <p:nvSpPr>
          <p:cNvPr id="6" name="5 Rectángulo"/>
          <p:cNvSpPr/>
          <p:nvPr/>
        </p:nvSpPr>
        <p:spPr>
          <a:xfrm>
            <a:off x="3286313" y="1643050"/>
            <a:ext cx="3653565" cy="553998"/>
          </a:xfrm>
          <a:prstGeom prst="rect">
            <a:avLst/>
          </a:prstGeom>
          <a:noFill/>
        </p:spPr>
        <p:txBody>
          <a:bodyPr wrap="none" lIns="91440" tIns="45720" rIns="91440" bIns="45720">
            <a:spAutoFit/>
          </a:bodyPr>
          <a:lstStyle/>
          <a:p>
            <a:pPr algn="ctr">
              <a:buNone/>
            </a:pPr>
            <a:r>
              <a:rPr lang="es-ES" sz="3000" dirty="0">
                <a:ln w="9000" cmpd="sng">
                  <a:solidFill>
                    <a:schemeClr val="accent4">
                      <a:shade val="50000"/>
                      <a:satMod val="120000"/>
                    </a:schemeClr>
                  </a:solidFill>
                  <a:prstDash val="solid"/>
                </a:ln>
                <a:solidFill>
                  <a:srgbClr val="115979"/>
                </a:solidFill>
                <a:effectLst>
                  <a:reflection blurRad="6350" stA="60000" endA="900" endPos="60000" dist="29997" dir="5400000" sy="-100000" algn="bl" rotWithShape="0"/>
                </a:effectLst>
              </a:rPr>
              <a:t>NORMATIVIDAD</a:t>
            </a:r>
          </a:p>
        </p:txBody>
      </p:sp>
      <p:pic>
        <p:nvPicPr>
          <p:cNvPr id="2050" name="Picture 2"/>
          <p:cNvPicPr>
            <a:picLocks noChangeAspect="1" noChangeArrowheads="1"/>
          </p:cNvPicPr>
          <p:nvPr/>
        </p:nvPicPr>
        <p:blipFill>
          <a:blip r:embed="rId3" cstate="print"/>
          <a:srcRect/>
          <a:stretch>
            <a:fillRect/>
          </a:stretch>
        </p:blipFill>
        <p:spPr bwMode="auto">
          <a:xfrm>
            <a:off x="3238488" y="2714620"/>
            <a:ext cx="3810000" cy="2857500"/>
          </a:xfrm>
          <a:prstGeom prst="rect">
            <a:avLst/>
          </a:prstGeom>
          <a:ln>
            <a:noFill/>
          </a:ln>
          <a:effectLst>
            <a:reflection blurRad="6350" stA="52000" endA="300" endPos="35000" dir="5400000" sy="-100000" algn="bl" rotWithShape="0"/>
            <a:softEdge rad="112500"/>
          </a:effectLst>
        </p:spPr>
      </p:pic>
      <p:sp>
        <p:nvSpPr>
          <p:cNvPr id="7" name="6 Rectángulo"/>
          <p:cNvSpPr/>
          <p:nvPr/>
        </p:nvSpPr>
        <p:spPr>
          <a:xfrm>
            <a:off x="4381496" y="549455"/>
            <a:ext cx="5227713" cy="307777"/>
          </a:xfrm>
          <a:prstGeom prst="rect">
            <a:avLst/>
          </a:prstGeom>
          <a:noFill/>
        </p:spPr>
        <p:txBody>
          <a:bodyPr wrap="none" lIns="91440" tIns="45720" rIns="91440" bIns="45720">
            <a:spAutoFit/>
          </a:bodyPr>
          <a:lstStyle/>
          <a:p>
            <a:pPr algn="ctr">
              <a:buNone/>
            </a:pPr>
            <a:r>
              <a:rPr lang="es-CO" sz="1400" b="1" i="1" cap="all" spc="0"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ESPECIALIZACIÓN EN SEGURIDAD INFORMÁTICA</a:t>
            </a:r>
            <a:endParaRPr lang="es-ES" sz="1400" b="1" cap="all" spc="0"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endParaRPr>
          </a:p>
        </p:txBody>
      </p:sp>
    </p:spTree>
  </p:cSld>
  <p:clrMapOvr>
    <a:masterClrMapping/>
  </p:clrMapOvr>
  <p:transition spd="med">
    <p:strips dir="rd"/>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1 Imagen" descr="informatica.png"/>
          <p:cNvPicPr>
            <a:picLocks noChangeAspect="1"/>
          </p:cNvPicPr>
          <p:nvPr/>
        </p:nvPicPr>
        <p:blipFill>
          <a:blip r:embed="rId2" cstate="print"/>
          <a:stretch>
            <a:fillRect/>
          </a:stretch>
        </p:blipFill>
        <p:spPr>
          <a:xfrm>
            <a:off x="380968" y="0"/>
            <a:ext cx="9364331" cy="6429396"/>
          </a:xfrm>
          <a:prstGeom prst="rect">
            <a:avLst/>
          </a:prstGeom>
        </p:spPr>
      </p:pic>
      <p:sp>
        <p:nvSpPr>
          <p:cNvPr id="3" name="2 CuadroTexto"/>
          <p:cNvSpPr txBox="1"/>
          <p:nvPr/>
        </p:nvSpPr>
        <p:spPr>
          <a:xfrm>
            <a:off x="342020" y="1124744"/>
            <a:ext cx="9219492" cy="1615827"/>
          </a:xfrm>
          <a:prstGeom prst="rect">
            <a:avLst/>
          </a:prstGeom>
          <a:noFill/>
        </p:spPr>
        <p:txBody>
          <a:bodyPr wrap="square" rtlCol="0">
            <a:spAutoFit/>
          </a:bodyPr>
          <a:lstStyle/>
          <a:p>
            <a:pPr algn="just">
              <a:buNone/>
            </a:pPr>
            <a:r>
              <a:rPr lang="es-CO" dirty="0">
                <a:solidFill>
                  <a:schemeClr val="tx1"/>
                </a:solidFill>
                <a:latin typeface="+mn-lt"/>
              </a:rPr>
              <a:t>En Colombia el 5 de enero de 2009, el Congreso de la República de Colombia promulgó la Ley 1273 “Por medio del cual se modifica el Código Penal, se crea un nuevo bien jurídico tutelado – denominado “De la Protección de la información y de los datos. </a:t>
            </a:r>
          </a:p>
          <a:p>
            <a:endParaRPr lang="es-ES" dirty="0"/>
          </a:p>
        </p:txBody>
      </p:sp>
      <p:sp>
        <p:nvSpPr>
          <p:cNvPr id="4" name="3 CuadroTexto"/>
          <p:cNvSpPr txBox="1"/>
          <p:nvPr/>
        </p:nvSpPr>
        <p:spPr>
          <a:xfrm>
            <a:off x="416496" y="2420888"/>
            <a:ext cx="9145016" cy="1338828"/>
          </a:xfrm>
          <a:prstGeom prst="rect">
            <a:avLst/>
          </a:prstGeom>
          <a:noFill/>
        </p:spPr>
        <p:txBody>
          <a:bodyPr wrap="square" rtlCol="0">
            <a:spAutoFit/>
          </a:bodyPr>
          <a:lstStyle/>
          <a:p>
            <a:pPr algn="just">
              <a:buNone/>
            </a:pPr>
            <a:r>
              <a:rPr lang="es-CO" dirty="0">
                <a:solidFill>
                  <a:schemeClr val="tx1"/>
                </a:solidFill>
                <a:latin typeface="+mn-lt"/>
              </a:rPr>
              <a:t>Ley 1188 de 2008 y al Articulo 13 del Decreto 1001 de 2006, orientada a la formación estratégica y de gestión tecnológica mediante la profundización en los contenidos con el fin de ser aplicados en la industria colombiana</a:t>
            </a:r>
          </a:p>
          <a:p>
            <a:endParaRPr lang="es-ES" dirty="0"/>
          </a:p>
        </p:txBody>
      </p:sp>
      <p:pic>
        <p:nvPicPr>
          <p:cNvPr id="5"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8504" y="4077072"/>
            <a:ext cx="9001000" cy="92869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5 CuadroTexto"/>
          <p:cNvSpPr txBox="1"/>
          <p:nvPr/>
        </p:nvSpPr>
        <p:spPr>
          <a:xfrm>
            <a:off x="416496" y="5085184"/>
            <a:ext cx="9145016" cy="1892826"/>
          </a:xfrm>
          <a:prstGeom prst="rect">
            <a:avLst/>
          </a:prstGeom>
          <a:noFill/>
        </p:spPr>
        <p:txBody>
          <a:bodyPr wrap="square" rtlCol="0">
            <a:spAutoFit/>
          </a:bodyPr>
          <a:lstStyle/>
          <a:p>
            <a:pPr algn="just">
              <a:buNone/>
            </a:pPr>
            <a:r>
              <a:rPr lang="es-CO" dirty="0">
                <a:solidFill>
                  <a:srgbClr val="115979"/>
                </a:solidFill>
                <a:effectLst>
                  <a:outerShdw blurRad="38100" dist="38100" dir="2700000" algn="tl">
                    <a:srgbClr val="000000">
                      <a:alpha val="43137"/>
                    </a:srgbClr>
                  </a:outerShdw>
                </a:effectLst>
                <a:latin typeface="+mn-lt"/>
              </a:rPr>
              <a:t>Durante el 2007 en Colombia las empresas perdieron más de 6.6 billones de pesos</a:t>
            </a:r>
            <a:r>
              <a:rPr lang="es-CO" dirty="0">
                <a:solidFill>
                  <a:srgbClr val="115979"/>
                </a:solidFill>
                <a:latin typeface="+mn-lt"/>
              </a:rPr>
              <a:t> </a:t>
            </a:r>
            <a:r>
              <a:rPr lang="es-CO" dirty="0">
                <a:solidFill>
                  <a:schemeClr val="tx1"/>
                </a:solidFill>
                <a:latin typeface="+mn-lt"/>
              </a:rPr>
              <a:t>a raíz de delitos informáticos. De ahí la importancia de esta ley.  “De los atentados contra la confidencialidad, la integridad y la disponibilidad de los datos y de los sistemas informáticos” y “De los atentados informáticos y otras infracciones”.</a:t>
            </a:r>
          </a:p>
          <a:p>
            <a:endParaRPr lang="es-ES" dirty="0"/>
          </a:p>
        </p:txBody>
      </p:sp>
      <p:sp>
        <p:nvSpPr>
          <p:cNvPr id="8" name="7 Rectángulo"/>
          <p:cNvSpPr/>
          <p:nvPr/>
        </p:nvSpPr>
        <p:spPr>
          <a:xfrm>
            <a:off x="2864768" y="188640"/>
            <a:ext cx="7290096" cy="738664"/>
          </a:xfrm>
          <a:prstGeom prst="rect">
            <a:avLst/>
          </a:prstGeom>
          <a:noFill/>
        </p:spPr>
        <p:txBody>
          <a:bodyPr wrap="square" lIns="91440" tIns="45720" rIns="91440" bIns="45720">
            <a:spAutoFit/>
          </a:bodyPr>
          <a:lstStyle/>
          <a:p>
            <a:pPr algn="ctr">
              <a:buNone/>
            </a:pPr>
            <a:r>
              <a:rPr lang="es-CO" b="1" cap="all" spc="0"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LEY 1273 </a:t>
            </a:r>
          </a:p>
          <a:p>
            <a:pPr algn="ctr">
              <a:buNone/>
            </a:pPr>
            <a:r>
              <a:rPr lang="es-CO" sz="1600" b="1" cap="all" spc="0"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PROTECCIÓN DE LA INFORMACIÓN Y DE LOS DATOS</a:t>
            </a:r>
            <a:endParaRPr lang="es-ES" sz="1600" b="1" cap="all" spc="0"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endParaRPr>
          </a:p>
        </p:txBody>
      </p:sp>
    </p:spTree>
  </p:cSld>
  <p:clrMapOvr>
    <a:masterClrMapping/>
  </p:clrMapOvr>
  <p:transition spd="med">
    <p:strips dir="rd"/>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1 Imagen" descr="informatica.png"/>
          <p:cNvPicPr>
            <a:picLocks noChangeAspect="1"/>
          </p:cNvPicPr>
          <p:nvPr/>
        </p:nvPicPr>
        <p:blipFill>
          <a:blip r:embed="rId2" cstate="print"/>
          <a:stretch>
            <a:fillRect/>
          </a:stretch>
        </p:blipFill>
        <p:spPr>
          <a:xfrm>
            <a:off x="238092" y="214290"/>
            <a:ext cx="9435769" cy="6429396"/>
          </a:xfrm>
          <a:prstGeom prst="rect">
            <a:avLst/>
          </a:prstGeom>
        </p:spPr>
      </p:pic>
      <p:sp>
        <p:nvSpPr>
          <p:cNvPr id="6" name="5 Rectángulo"/>
          <p:cNvSpPr/>
          <p:nvPr/>
        </p:nvSpPr>
        <p:spPr>
          <a:xfrm>
            <a:off x="1971295" y="1500174"/>
            <a:ext cx="6410729" cy="461665"/>
          </a:xfrm>
          <a:prstGeom prst="rect">
            <a:avLst/>
          </a:prstGeom>
          <a:noFill/>
        </p:spPr>
        <p:txBody>
          <a:bodyPr wrap="none" lIns="91440" tIns="45720" rIns="91440" bIns="45720">
            <a:spAutoFit/>
          </a:bodyPr>
          <a:lstStyle/>
          <a:p>
            <a:pPr algn="ctr">
              <a:buNone/>
            </a:pPr>
            <a:r>
              <a:rPr lang="es-ES" sz="2400" dirty="0">
                <a:ln w="9000" cmpd="sng">
                  <a:solidFill>
                    <a:schemeClr val="accent4">
                      <a:shade val="50000"/>
                      <a:satMod val="120000"/>
                    </a:schemeClr>
                  </a:solidFill>
                  <a:prstDash val="solid"/>
                </a:ln>
                <a:solidFill>
                  <a:srgbClr val="115979"/>
                </a:solidFill>
                <a:effectLst>
                  <a:reflection blurRad="12700" stA="28000" endPos="45000" dist="1000" dir="5400000" sy="-100000" algn="bl" rotWithShape="0"/>
                </a:effectLst>
              </a:rPr>
              <a:t>INSTITUCIONES </a:t>
            </a:r>
            <a:r>
              <a:rPr lang="es-ES" sz="2400" dirty="0">
                <a:ln w="9000" cmpd="sng">
                  <a:solidFill>
                    <a:schemeClr val="accent4">
                      <a:shade val="50000"/>
                      <a:satMod val="120000"/>
                    </a:schemeClr>
                  </a:solidFill>
                  <a:prstDash val="solid"/>
                </a:ln>
                <a:solidFill>
                  <a:srgbClr val="115979"/>
                </a:solidFill>
                <a:effectLst>
                  <a:reflection blurRad="6350" stA="60000" endA="900" endPos="60000" dist="29997" dir="5400000" sy="-100000" algn="bl" rotWithShape="0"/>
                </a:effectLst>
              </a:rPr>
              <a:t>INTERNACIONALES</a:t>
            </a:r>
          </a:p>
        </p:txBody>
      </p:sp>
      <p:sp>
        <p:nvSpPr>
          <p:cNvPr id="7" name="6 Rectángulo"/>
          <p:cNvSpPr/>
          <p:nvPr/>
        </p:nvSpPr>
        <p:spPr>
          <a:xfrm>
            <a:off x="4262072" y="549455"/>
            <a:ext cx="5466561" cy="323165"/>
          </a:xfrm>
          <a:prstGeom prst="rect">
            <a:avLst/>
          </a:prstGeom>
          <a:noFill/>
        </p:spPr>
        <p:txBody>
          <a:bodyPr wrap="none" lIns="91440" tIns="45720" rIns="91440" bIns="45720">
            <a:spAutoFit/>
          </a:bodyPr>
          <a:lstStyle/>
          <a:p>
            <a:pPr algn="ctr">
              <a:buNone/>
            </a:pPr>
            <a:r>
              <a:rPr lang="es-CO" sz="1500" b="1" i="1" cap="all" spc="0"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ESPECIALIZACIÓN EN SEGURIDAD INFORMÁTICA</a:t>
            </a:r>
            <a:endParaRPr lang="es-ES" sz="1500" b="1" cap="all" spc="0"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endParaRPr>
          </a:p>
        </p:txBody>
      </p:sp>
      <p:pic>
        <p:nvPicPr>
          <p:cNvPr id="26626" name="Picture 2"/>
          <p:cNvPicPr>
            <a:picLocks noChangeAspect="1" noChangeArrowheads="1"/>
          </p:cNvPicPr>
          <p:nvPr/>
        </p:nvPicPr>
        <p:blipFill>
          <a:blip r:embed="rId3" cstate="print"/>
          <a:srcRect/>
          <a:stretch>
            <a:fillRect/>
          </a:stretch>
        </p:blipFill>
        <p:spPr bwMode="auto">
          <a:xfrm>
            <a:off x="5167314" y="2714620"/>
            <a:ext cx="2643206" cy="2551070"/>
          </a:xfrm>
          <a:prstGeom prst="rect">
            <a:avLst/>
          </a:prstGeom>
          <a:ln>
            <a:noFill/>
          </a:ln>
          <a:effectLst>
            <a:reflection blurRad="6350" stA="52000" endA="300" endPos="35000" dir="5400000" sy="-100000" algn="bl" rotWithShape="0"/>
            <a:softEdge rad="112500"/>
          </a:effectLst>
        </p:spPr>
      </p:pic>
      <p:pic>
        <p:nvPicPr>
          <p:cNvPr id="26628" name="Picture 4"/>
          <p:cNvPicPr>
            <a:picLocks noChangeAspect="1" noChangeArrowheads="1"/>
          </p:cNvPicPr>
          <p:nvPr/>
        </p:nvPicPr>
        <p:blipFill>
          <a:blip r:embed="rId4" cstate="print"/>
          <a:srcRect/>
          <a:stretch>
            <a:fillRect/>
          </a:stretch>
        </p:blipFill>
        <p:spPr bwMode="auto">
          <a:xfrm>
            <a:off x="2309794" y="2428868"/>
            <a:ext cx="2634851" cy="2000264"/>
          </a:xfrm>
          <a:prstGeom prst="rect">
            <a:avLst/>
          </a:prstGeom>
          <a:ln>
            <a:noFill/>
          </a:ln>
          <a:effectLst>
            <a:reflection blurRad="6350" stA="52000" endA="300" endPos="35000" dir="5400000" sy="-100000" algn="bl" rotWithShape="0"/>
            <a:softEdge rad="112500"/>
          </a:effectLst>
        </p:spPr>
      </p:pic>
    </p:spTree>
  </p:cSld>
  <p:clrMapOvr>
    <a:masterClrMapping/>
  </p:clrMapOvr>
  <p:transition spd="med">
    <p:strips dir="rd"/>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1 Imagen" descr="informatica.png"/>
          <p:cNvPicPr>
            <a:picLocks noChangeAspect="1"/>
          </p:cNvPicPr>
          <p:nvPr/>
        </p:nvPicPr>
        <p:blipFill>
          <a:blip r:embed="rId2" cstate="print"/>
          <a:stretch>
            <a:fillRect/>
          </a:stretch>
        </p:blipFill>
        <p:spPr>
          <a:xfrm>
            <a:off x="232139" y="0"/>
            <a:ext cx="9364331" cy="6429396"/>
          </a:xfrm>
          <a:prstGeom prst="rect">
            <a:avLst/>
          </a:prstGeom>
        </p:spPr>
      </p:pic>
      <p:pic>
        <p:nvPicPr>
          <p:cNvPr id="3" name="Picture 5"/>
          <p:cNvPicPr>
            <a:picLocks noChangeAspect="1" noChangeArrowheads="1"/>
          </p:cNvPicPr>
          <p:nvPr/>
        </p:nvPicPr>
        <p:blipFill>
          <a:blip r:embed="rId3" cstate="print"/>
          <a:srcRect/>
          <a:stretch>
            <a:fillRect/>
          </a:stretch>
        </p:blipFill>
        <p:spPr bwMode="auto">
          <a:xfrm>
            <a:off x="776536" y="1196752"/>
            <a:ext cx="8391306" cy="1817324"/>
          </a:xfrm>
          <a:prstGeom prst="rect">
            <a:avLst/>
          </a:prstGeom>
          <a:noFill/>
          <a:ln w="9525">
            <a:noFill/>
            <a:miter lim="800000"/>
            <a:headEnd/>
            <a:tailEnd/>
          </a:ln>
        </p:spPr>
      </p:pic>
      <p:pic>
        <p:nvPicPr>
          <p:cNvPr id="4" name="Picture 4"/>
          <p:cNvPicPr>
            <a:picLocks noChangeAspect="1" noChangeArrowheads="1"/>
          </p:cNvPicPr>
          <p:nvPr/>
        </p:nvPicPr>
        <p:blipFill>
          <a:blip r:embed="rId4" cstate="print"/>
          <a:srcRect/>
          <a:stretch>
            <a:fillRect/>
          </a:stretch>
        </p:blipFill>
        <p:spPr bwMode="auto">
          <a:xfrm>
            <a:off x="833842" y="3033629"/>
            <a:ext cx="8334000" cy="2467073"/>
          </a:xfrm>
          <a:prstGeom prst="rect">
            <a:avLst/>
          </a:prstGeom>
          <a:noFill/>
          <a:ln w="9525">
            <a:noFill/>
            <a:miter lim="800000"/>
            <a:headEnd/>
            <a:tailEnd/>
          </a:ln>
        </p:spPr>
      </p:pic>
      <p:pic>
        <p:nvPicPr>
          <p:cNvPr id="5" name="Picture 6"/>
          <p:cNvPicPr>
            <a:picLocks noChangeAspect="1" noChangeArrowheads="1"/>
          </p:cNvPicPr>
          <p:nvPr/>
        </p:nvPicPr>
        <p:blipFill>
          <a:blip r:embed="rId5" cstate="print"/>
          <a:srcRect/>
          <a:stretch>
            <a:fillRect/>
          </a:stretch>
        </p:blipFill>
        <p:spPr bwMode="auto">
          <a:xfrm>
            <a:off x="833842" y="4714897"/>
            <a:ext cx="8334000" cy="1805700"/>
          </a:xfrm>
          <a:prstGeom prst="rect">
            <a:avLst/>
          </a:prstGeom>
          <a:noFill/>
          <a:ln w="9525">
            <a:noFill/>
            <a:miter lim="800000"/>
            <a:headEnd/>
            <a:tailEnd/>
          </a:ln>
        </p:spPr>
      </p:pic>
      <p:sp>
        <p:nvSpPr>
          <p:cNvPr id="8" name="7 Rectángulo"/>
          <p:cNvSpPr/>
          <p:nvPr/>
        </p:nvSpPr>
        <p:spPr>
          <a:xfrm>
            <a:off x="4564864" y="518678"/>
            <a:ext cx="5038560" cy="369332"/>
          </a:xfrm>
          <a:prstGeom prst="rect">
            <a:avLst/>
          </a:prstGeom>
          <a:noFill/>
        </p:spPr>
        <p:txBody>
          <a:bodyPr wrap="none" lIns="91440" tIns="45720" rIns="91440" bIns="45720">
            <a:spAutoFit/>
          </a:bodyPr>
          <a:lstStyle/>
          <a:p>
            <a:pPr lvl="1" algn="ctr">
              <a:buNone/>
            </a:pPr>
            <a:r>
              <a:rPr lang="es-ES" b="1" i="1" cap="all" spc="0"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REFERENTES  Internacionales</a:t>
            </a:r>
            <a:endParaRPr lang="es-ES" b="1" cap="all" spc="0"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endParaRPr>
          </a:p>
        </p:txBody>
      </p:sp>
    </p:spTree>
  </p:cSld>
  <p:clrMapOvr>
    <a:masterClrMapping/>
  </p:clrMapOvr>
  <p:transition spd="med">
    <p:strips dir="rd"/>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1 Imagen" descr="informatica.png"/>
          <p:cNvPicPr>
            <a:picLocks noChangeAspect="1"/>
          </p:cNvPicPr>
          <p:nvPr/>
        </p:nvPicPr>
        <p:blipFill>
          <a:blip r:embed="rId2" cstate="print"/>
          <a:stretch>
            <a:fillRect/>
          </a:stretch>
        </p:blipFill>
        <p:spPr>
          <a:xfrm>
            <a:off x="232139" y="0"/>
            <a:ext cx="9364331" cy="6429396"/>
          </a:xfrm>
          <a:prstGeom prst="rect">
            <a:avLst/>
          </a:prstGeom>
        </p:spPr>
      </p:pic>
      <p:pic>
        <p:nvPicPr>
          <p:cNvPr id="3"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7636" y="1220750"/>
            <a:ext cx="8879860" cy="5241612"/>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4 Rectángulo"/>
          <p:cNvSpPr/>
          <p:nvPr/>
        </p:nvSpPr>
        <p:spPr>
          <a:xfrm>
            <a:off x="4524372" y="500042"/>
            <a:ext cx="5038560" cy="369332"/>
          </a:xfrm>
          <a:prstGeom prst="rect">
            <a:avLst/>
          </a:prstGeom>
          <a:noFill/>
        </p:spPr>
        <p:txBody>
          <a:bodyPr wrap="none" lIns="91440" tIns="45720" rIns="91440" bIns="45720">
            <a:spAutoFit/>
          </a:bodyPr>
          <a:lstStyle/>
          <a:p>
            <a:pPr lvl="1" algn="ctr">
              <a:buNone/>
            </a:pPr>
            <a:r>
              <a:rPr lang="es-ES" b="1" i="1" cap="all" spc="0"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REFERENTES  Internacionales</a:t>
            </a:r>
            <a:endParaRPr lang="es-ES" b="1" cap="all" spc="0"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endParaRPr>
          </a:p>
        </p:txBody>
      </p:sp>
    </p:spTree>
  </p:cSld>
  <p:clrMapOvr>
    <a:masterClrMapping/>
  </p:clrMapOvr>
  <p:transition spd="med">
    <p:strips dir="rd"/>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cstate="print"/>
          <a:srcRect/>
          <a:stretch>
            <a:fillRect/>
          </a:stretch>
        </p:blipFill>
        <p:spPr bwMode="auto">
          <a:xfrm>
            <a:off x="8310586" y="2285992"/>
            <a:ext cx="1200147" cy="1200147"/>
          </a:xfrm>
          <a:prstGeom prst="rect">
            <a:avLst/>
          </a:prstGeom>
          <a:noFill/>
          <a:ln w="9525">
            <a:noFill/>
            <a:miter lim="800000"/>
            <a:headEnd/>
            <a:tailEnd/>
          </a:ln>
          <a:effectLst/>
        </p:spPr>
      </p:pic>
      <p:pic>
        <p:nvPicPr>
          <p:cNvPr id="1026" name="Picture 2"/>
          <p:cNvPicPr>
            <a:picLocks noChangeAspect="1" noChangeArrowheads="1"/>
          </p:cNvPicPr>
          <p:nvPr/>
        </p:nvPicPr>
        <p:blipFill>
          <a:blip r:embed="rId3" cstate="print"/>
          <a:srcRect/>
          <a:stretch>
            <a:fillRect/>
          </a:stretch>
        </p:blipFill>
        <p:spPr bwMode="auto">
          <a:xfrm>
            <a:off x="2738422" y="4357694"/>
            <a:ext cx="1140016" cy="1143008"/>
          </a:xfrm>
          <a:prstGeom prst="rect">
            <a:avLst/>
          </a:prstGeom>
          <a:noFill/>
          <a:ln w="9525">
            <a:noFill/>
            <a:miter lim="800000"/>
            <a:headEnd/>
            <a:tailEnd/>
          </a:ln>
          <a:effectLst/>
        </p:spPr>
      </p:pic>
      <p:pic>
        <p:nvPicPr>
          <p:cNvPr id="2" name="1 Imagen" descr="informatica.png"/>
          <p:cNvPicPr>
            <a:picLocks noChangeAspect="1"/>
          </p:cNvPicPr>
          <p:nvPr/>
        </p:nvPicPr>
        <p:blipFill>
          <a:blip r:embed="rId4" cstate="print"/>
          <a:stretch>
            <a:fillRect/>
          </a:stretch>
        </p:blipFill>
        <p:spPr>
          <a:xfrm>
            <a:off x="303577" y="285752"/>
            <a:ext cx="9364331" cy="6429396"/>
          </a:xfrm>
          <a:prstGeom prst="rect">
            <a:avLst/>
          </a:prstGeom>
        </p:spPr>
      </p:pic>
      <p:sp>
        <p:nvSpPr>
          <p:cNvPr id="13" name="12 CuadroTexto"/>
          <p:cNvSpPr txBox="1"/>
          <p:nvPr/>
        </p:nvSpPr>
        <p:spPr>
          <a:xfrm>
            <a:off x="5024438" y="2053463"/>
            <a:ext cx="5143536" cy="4447371"/>
          </a:xfrm>
          <a:prstGeom prst="rect">
            <a:avLst/>
          </a:prstGeom>
          <a:noFill/>
        </p:spPr>
        <p:txBody>
          <a:bodyPr wrap="square" rtlCol="0">
            <a:spAutoFit/>
          </a:bodyPr>
          <a:lstStyle/>
          <a:p>
            <a:pPr>
              <a:buFont typeface="Wingdings" pitchFamily="2" charset="2"/>
              <a:buChar char="§"/>
            </a:pPr>
            <a:r>
              <a:rPr lang="en-US" sz="1600" dirty="0">
                <a:solidFill>
                  <a:schemeClr val="tx1"/>
                </a:solidFill>
                <a:effectLst>
                  <a:outerShdw blurRad="38100" dist="38100" dir="2700000" algn="tl">
                    <a:srgbClr val="000000">
                      <a:alpha val="43137"/>
                    </a:srgbClr>
                  </a:outerShdw>
                </a:effectLst>
                <a:latin typeface="+mn-lt"/>
              </a:rPr>
              <a:t>ITIL security management</a:t>
            </a:r>
          </a:p>
          <a:p>
            <a:pPr>
              <a:buFont typeface="Wingdings" pitchFamily="2" charset="2"/>
              <a:buChar char="§"/>
            </a:pPr>
            <a:r>
              <a:rPr lang="en-US" sz="1600" dirty="0">
                <a:solidFill>
                  <a:schemeClr val="tx1"/>
                </a:solidFill>
                <a:effectLst>
                  <a:outerShdw blurRad="38100" dist="38100" dir="2700000" algn="tl">
                    <a:srgbClr val="000000">
                      <a:alpha val="43137"/>
                    </a:srgbClr>
                  </a:outerShdw>
                </a:effectLst>
                <a:latin typeface="+mn-lt"/>
              </a:rPr>
              <a:t>Network Security Services</a:t>
            </a:r>
          </a:p>
          <a:p>
            <a:pPr>
              <a:buFont typeface="Wingdings" pitchFamily="2" charset="2"/>
              <a:buChar char="§"/>
            </a:pPr>
            <a:r>
              <a:rPr lang="en-US" sz="1600" dirty="0">
                <a:solidFill>
                  <a:schemeClr val="tx1"/>
                </a:solidFill>
                <a:effectLst>
                  <a:outerShdw blurRad="38100" dist="38100" dir="2700000" algn="tl">
                    <a:srgbClr val="000000">
                      <a:alpha val="43137"/>
                    </a:srgbClr>
                  </a:outerShdw>
                </a:effectLst>
                <a:latin typeface="+mn-lt"/>
              </a:rPr>
              <a:t>Physical information security</a:t>
            </a:r>
          </a:p>
          <a:p>
            <a:pPr>
              <a:buFont typeface="Wingdings" pitchFamily="2" charset="2"/>
              <a:buChar char="§"/>
            </a:pPr>
            <a:r>
              <a:rPr lang="en-US" sz="1600" dirty="0">
                <a:solidFill>
                  <a:schemeClr val="tx1"/>
                </a:solidFill>
                <a:effectLst>
                  <a:outerShdw blurRad="38100" dist="38100" dir="2700000" algn="tl">
                    <a:srgbClr val="000000">
                      <a:alpha val="43137"/>
                    </a:srgbClr>
                  </a:outerShdw>
                </a:effectLst>
                <a:latin typeface="+mn-lt"/>
              </a:rPr>
              <a:t>Privacy-enhancing technologies</a:t>
            </a:r>
          </a:p>
          <a:p>
            <a:pPr>
              <a:buFont typeface="Wingdings" pitchFamily="2" charset="2"/>
              <a:buChar char="§"/>
            </a:pPr>
            <a:r>
              <a:rPr lang="en-US" sz="1600" dirty="0">
                <a:solidFill>
                  <a:schemeClr val="tx1"/>
                </a:solidFill>
                <a:effectLst>
                  <a:outerShdw blurRad="38100" dist="38100" dir="2700000" algn="tl">
                    <a:srgbClr val="000000">
                      <a:alpha val="43137"/>
                    </a:srgbClr>
                  </a:outerShdw>
                </a:effectLst>
                <a:latin typeface="+mn-lt"/>
              </a:rPr>
              <a:t>Security bug</a:t>
            </a:r>
          </a:p>
          <a:p>
            <a:pPr>
              <a:buFont typeface="Wingdings" pitchFamily="2" charset="2"/>
              <a:buChar char="§"/>
            </a:pPr>
            <a:r>
              <a:rPr lang="en-US" sz="1600" dirty="0">
                <a:solidFill>
                  <a:schemeClr val="tx1"/>
                </a:solidFill>
                <a:effectLst>
                  <a:outerShdw blurRad="38100" dist="38100" dir="2700000" algn="tl">
                    <a:srgbClr val="000000">
                      <a:alpha val="43137"/>
                    </a:srgbClr>
                  </a:outerShdw>
                </a:effectLst>
                <a:latin typeface="+mn-lt"/>
              </a:rPr>
              <a:t>Security information management</a:t>
            </a:r>
          </a:p>
          <a:p>
            <a:pPr>
              <a:buFont typeface="Wingdings" pitchFamily="2" charset="2"/>
              <a:buChar char="§"/>
            </a:pPr>
            <a:r>
              <a:rPr lang="en-US" sz="1600" dirty="0">
                <a:solidFill>
                  <a:schemeClr val="tx1"/>
                </a:solidFill>
                <a:effectLst>
                  <a:outerShdw blurRad="38100" dist="38100" dir="2700000" algn="tl">
                    <a:srgbClr val="000000">
                      <a:alpha val="43137"/>
                    </a:srgbClr>
                  </a:outerShdw>
                </a:effectLst>
                <a:latin typeface="+mn-lt"/>
              </a:rPr>
              <a:t>Security of Information Act</a:t>
            </a:r>
          </a:p>
          <a:p>
            <a:pPr>
              <a:buFont typeface="Wingdings" pitchFamily="2" charset="2"/>
              <a:buChar char="§"/>
            </a:pPr>
            <a:r>
              <a:rPr lang="en-US" sz="1600" dirty="0">
                <a:solidFill>
                  <a:schemeClr val="tx1"/>
                </a:solidFill>
                <a:effectLst>
                  <a:outerShdw blurRad="38100" dist="38100" dir="2700000" algn="tl">
                    <a:srgbClr val="000000">
                      <a:alpha val="43137"/>
                    </a:srgbClr>
                  </a:outerShdw>
                </a:effectLst>
                <a:latin typeface="+mn-lt"/>
              </a:rPr>
              <a:t>Security level management</a:t>
            </a:r>
          </a:p>
          <a:p>
            <a:pPr>
              <a:buFont typeface="Wingdings" pitchFamily="2" charset="2"/>
              <a:buChar char="§"/>
            </a:pPr>
            <a:r>
              <a:rPr lang="en-US" sz="1600" dirty="0">
                <a:solidFill>
                  <a:schemeClr val="tx1"/>
                </a:solidFill>
                <a:effectLst>
                  <a:outerShdw blurRad="38100" dist="38100" dir="2700000" algn="tl">
                    <a:srgbClr val="000000">
                      <a:alpha val="43137"/>
                    </a:srgbClr>
                  </a:outerShdw>
                </a:effectLst>
                <a:latin typeface="+mn-lt"/>
              </a:rPr>
              <a:t>Security service (telecommunication)</a:t>
            </a:r>
          </a:p>
          <a:p>
            <a:pPr>
              <a:buFont typeface="Wingdings" pitchFamily="2" charset="2"/>
              <a:buChar char="§"/>
            </a:pPr>
            <a:r>
              <a:rPr lang="en-US" sz="1600" dirty="0">
                <a:solidFill>
                  <a:schemeClr val="tx1"/>
                </a:solidFill>
                <a:effectLst>
                  <a:outerShdw blurRad="38100" dist="38100" dir="2700000" algn="tl">
                    <a:srgbClr val="000000">
                      <a:alpha val="43137"/>
                    </a:srgbClr>
                  </a:outerShdw>
                </a:effectLst>
                <a:latin typeface="+mn-lt"/>
              </a:rPr>
              <a:t>Single sign-on</a:t>
            </a:r>
          </a:p>
          <a:p>
            <a:pPr>
              <a:buFont typeface="Wingdings" pitchFamily="2" charset="2"/>
              <a:buChar char="§"/>
            </a:pPr>
            <a:r>
              <a:rPr lang="en-US" sz="1600" dirty="0">
                <a:solidFill>
                  <a:schemeClr val="tx1"/>
                </a:solidFill>
                <a:effectLst>
                  <a:outerShdw blurRad="38100" dist="38100" dir="2700000" algn="tl">
                    <a:srgbClr val="000000">
                      <a:alpha val="43137"/>
                    </a:srgbClr>
                  </a:outerShdw>
                </a:effectLst>
                <a:latin typeface="+mn-lt"/>
              </a:rPr>
              <a:t>Verification and validation</a:t>
            </a:r>
          </a:p>
          <a:p>
            <a:pPr>
              <a:buNone/>
            </a:pPr>
            <a:endParaRPr lang="es-ES" dirty="0"/>
          </a:p>
        </p:txBody>
      </p:sp>
      <p:graphicFrame>
        <p:nvGraphicFramePr>
          <p:cNvPr id="18" name="17 Tabla"/>
          <p:cNvGraphicFramePr>
            <a:graphicFrameLocks noGrp="1"/>
          </p:cNvGraphicFramePr>
          <p:nvPr/>
        </p:nvGraphicFramePr>
        <p:xfrm>
          <a:off x="452406" y="1285860"/>
          <a:ext cx="4214842" cy="4357718"/>
        </p:xfrm>
        <a:graphic>
          <a:graphicData uri="http://schemas.openxmlformats.org/drawingml/2006/table">
            <a:tbl>
              <a:tblPr firstRow="1" bandRow="1">
                <a:tableStyleId>{5940675A-B579-460E-94D1-54222C63F5DA}</a:tableStyleId>
              </a:tblPr>
              <a:tblGrid>
                <a:gridCol w="4214842">
                  <a:extLst>
                    <a:ext uri="{9D8B030D-6E8A-4147-A177-3AD203B41FA5}">
                      <a16:colId xmlns:a16="http://schemas.microsoft.com/office/drawing/2014/main" val="20000"/>
                    </a:ext>
                  </a:extLst>
                </a:gridCol>
              </a:tblGrid>
              <a:tr h="4357718">
                <a:tc>
                  <a:txBody>
                    <a:bodyPr/>
                    <a:lstStyle/>
                    <a:p>
                      <a:endParaRPr lang="es-ES" dirty="0"/>
                    </a:p>
                  </a:txBody>
                  <a:tcPr>
                    <a:cell3D prstMaterial="dkEdge">
                      <a:bevel/>
                      <a:lightRig rig="flood" dir="t"/>
                    </a:cell3D>
                  </a:tcPr>
                </a:tc>
                <a:extLst>
                  <a:ext uri="{0D108BD9-81ED-4DB2-BD59-A6C34878D82A}">
                    <a16:rowId xmlns:a16="http://schemas.microsoft.com/office/drawing/2014/main" val="10000"/>
                  </a:ext>
                </a:extLst>
              </a:tr>
            </a:tbl>
          </a:graphicData>
        </a:graphic>
      </p:graphicFrame>
      <p:graphicFrame>
        <p:nvGraphicFramePr>
          <p:cNvPr id="19" name="18 Tabla"/>
          <p:cNvGraphicFramePr>
            <a:graphicFrameLocks noGrp="1"/>
          </p:cNvGraphicFramePr>
          <p:nvPr/>
        </p:nvGraphicFramePr>
        <p:xfrm>
          <a:off x="4953000" y="2000240"/>
          <a:ext cx="4643470" cy="4214842"/>
        </p:xfrm>
        <a:graphic>
          <a:graphicData uri="http://schemas.openxmlformats.org/drawingml/2006/table">
            <a:tbl>
              <a:tblPr firstRow="1" bandRow="1">
                <a:tableStyleId>{5940675A-B579-460E-94D1-54222C63F5DA}</a:tableStyleId>
              </a:tblPr>
              <a:tblGrid>
                <a:gridCol w="4643470">
                  <a:extLst>
                    <a:ext uri="{9D8B030D-6E8A-4147-A177-3AD203B41FA5}">
                      <a16:colId xmlns:a16="http://schemas.microsoft.com/office/drawing/2014/main" val="20000"/>
                    </a:ext>
                  </a:extLst>
                </a:gridCol>
              </a:tblGrid>
              <a:tr h="4214842">
                <a:tc>
                  <a:txBody>
                    <a:bodyPr/>
                    <a:lstStyle/>
                    <a:p>
                      <a:endParaRPr lang="es-ES" dirty="0"/>
                    </a:p>
                  </a:txBody>
                  <a:tcPr>
                    <a:cell3D prstMaterial="dkEdge">
                      <a:bevel/>
                      <a:lightRig rig="flood" dir="t"/>
                    </a:cell3D>
                  </a:tcPr>
                </a:tc>
                <a:extLst>
                  <a:ext uri="{0D108BD9-81ED-4DB2-BD59-A6C34878D82A}">
                    <a16:rowId xmlns:a16="http://schemas.microsoft.com/office/drawing/2014/main" val="10000"/>
                  </a:ext>
                </a:extLst>
              </a:tr>
            </a:tbl>
          </a:graphicData>
        </a:graphic>
      </p:graphicFrame>
      <p:sp>
        <p:nvSpPr>
          <p:cNvPr id="10" name="9 CuadroTexto"/>
          <p:cNvSpPr txBox="1"/>
          <p:nvPr/>
        </p:nvSpPr>
        <p:spPr>
          <a:xfrm>
            <a:off x="452406" y="1357298"/>
            <a:ext cx="4143404" cy="4570482"/>
          </a:xfrm>
          <a:prstGeom prst="rect">
            <a:avLst/>
          </a:prstGeom>
          <a:noFill/>
          <a:ln>
            <a:noFill/>
          </a:ln>
          <a:effectLst>
            <a:outerShdw blurRad="50800" dist="50800" dir="5400000" algn="ctr" rotWithShape="0">
              <a:srgbClr val="000000">
                <a:alpha val="0"/>
              </a:srgbClr>
            </a:outerShdw>
          </a:effectLst>
        </p:spPr>
        <p:txBody>
          <a:bodyPr wrap="square" rtlCol="0">
            <a:spAutoFit/>
          </a:bodyPr>
          <a:lstStyle/>
          <a:p>
            <a:pPr>
              <a:buFont typeface="Wingdings" pitchFamily="2" charset="2"/>
              <a:buChar char="Ø"/>
            </a:pPr>
            <a:r>
              <a:rPr lang="en-US" sz="1600" dirty="0">
                <a:solidFill>
                  <a:schemeClr val="tx1"/>
                </a:solidFill>
                <a:effectLst>
                  <a:outerShdw blurRad="38100" dist="38100" dir="2700000" algn="tl">
                    <a:srgbClr val="000000">
                      <a:alpha val="43137"/>
                    </a:srgbClr>
                  </a:outerShdw>
                </a:effectLst>
                <a:latin typeface="+mn-lt"/>
              </a:rPr>
              <a:t>Enterprise information security architecture</a:t>
            </a:r>
          </a:p>
          <a:p>
            <a:pPr>
              <a:buFont typeface="Wingdings" pitchFamily="2" charset="2"/>
              <a:buChar char="Ø"/>
            </a:pPr>
            <a:r>
              <a:rPr lang="en-US" sz="1600" dirty="0">
                <a:solidFill>
                  <a:schemeClr val="tx1"/>
                </a:solidFill>
                <a:effectLst>
                  <a:outerShdw blurRad="38100" dist="38100" dir="2700000" algn="tl">
                    <a:srgbClr val="000000">
                      <a:alpha val="43137"/>
                    </a:srgbClr>
                  </a:outerShdw>
                </a:effectLst>
                <a:latin typeface="+mn-lt"/>
              </a:rPr>
              <a:t>Information security audit</a:t>
            </a:r>
          </a:p>
          <a:p>
            <a:pPr>
              <a:buFont typeface="Wingdings" pitchFamily="2" charset="2"/>
              <a:buChar char="Ø"/>
            </a:pPr>
            <a:r>
              <a:rPr lang="en-US" sz="1600" dirty="0">
                <a:solidFill>
                  <a:schemeClr val="tx1"/>
                </a:solidFill>
                <a:effectLst>
                  <a:outerShdw blurRad="38100" dist="38100" dir="2700000" algn="tl">
                    <a:srgbClr val="000000">
                      <a:alpha val="43137"/>
                    </a:srgbClr>
                  </a:outerShdw>
                </a:effectLst>
                <a:latin typeface="+mn-lt"/>
              </a:rPr>
              <a:t>Information security management system</a:t>
            </a:r>
          </a:p>
          <a:p>
            <a:pPr>
              <a:buFont typeface="Wingdings" pitchFamily="2" charset="2"/>
              <a:buChar char="Ø"/>
            </a:pPr>
            <a:r>
              <a:rPr lang="en-US" sz="1600" dirty="0">
                <a:solidFill>
                  <a:schemeClr val="tx1"/>
                </a:solidFill>
                <a:effectLst>
                  <a:outerShdw blurRad="38100" dist="38100" dir="2700000" algn="tl">
                    <a:srgbClr val="000000">
                      <a:alpha val="43137"/>
                    </a:srgbClr>
                  </a:outerShdw>
                </a:effectLst>
                <a:latin typeface="+mn-lt"/>
              </a:rPr>
              <a:t>Information security policies</a:t>
            </a:r>
          </a:p>
          <a:p>
            <a:pPr>
              <a:buFont typeface="Wingdings" pitchFamily="2" charset="2"/>
              <a:buChar char="Ø"/>
            </a:pPr>
            <a:r>
              <a:rPr lang="en-US" sz="1600" dirty="0">
                <a:solidFill>
                  <a:schemeClr val="tx1"/>
                </a:solidFill>
                <a:effectLst>
                  <a:outerShdw blurRad="38100" dist="38100" dir="2700000" algn="tl">
                    <a:srgbClr val="000000">
                      <a:alpha val="43137"/>
                    </a:srgbClr>
                  </a:outerShdw>
                </a:effectLst>
                <a:latin typeface="+mn-lt"/>
              </a:rPr>
              <a:t>Information security standards</a:t>
            </a:r>
          </a:p>
          <a:p>
            <a:pPr>
              <a:buFont typeface="Wingdings" pitchFamily="2" charset="2"/>
              <a:buChar char="Ø"/>
            </a:pPr>
            <a:r>
              <a:rPr lang="en-US" sz="1600" dirty="0">
                <a:solidFill>
                  <a:schemeClr val="tx1"/>
                </a:solidFill>
                <a:effectLst>
                  <a:outerShdw blurRad="38100" dist="38100" dir="2700000" algn="tl">
                    <a:srgbClr val="000000">
                      <a:alpha val="43137"/>
                    </a:srgbClr>
                  </a:outerShdw>
                </a:effectLst>
                <a:latin typeface="+mn-lt"/>
              </a:rPr>
              <a:t>Information technology security audit</a:t>
            </a:r>
          </a:p>
          <a:p>
            <a:pPr>
              <a:buFont typeface="Wingdings" pitchFamily="2" charset="2"/>
              <a:buChar char="Ø"/>
            </a:pPr>
            <a:r>
              <a:rPr lang="en-US" sz="1600" dirty="0" err="1">
                <a:solidFill>
                  <a:schemeClr val="tx1"/>
                </a:solidFill>
                <a:effectLst>
                  <a:outerShdw blurRad="38100" dist="38100" dir="2700000" algn="tl">
                    <a:srgbClr val="000000">
                      <a:alpha val="43137"/>
                    </a:srgbClr>
                  </a:outerShdw>
                </a:effectLst>
                <a:latin typeface="+mn-lt"/>
              </a:rPr>
              <a:t>Intypedia</a:t>
            </a:r>
            <a:endParaRPr lang="en-US" sz="1600" dirty="0">
              <a:solidFill>
                <a:schemeClr val="tx1"/>
              </a:solidFill>
              <a:effectLst>
                <a:outerShdw blurRad="38100" dist="38100" dir="2700000" algn="tl">
                  <a:srgbClr val="000000">
                    <a:alpha val="43137"/>
                  </a:srgbClr>
                </a:outerShdw>
              </a:effectLst>
              <a:latin typeface="+mn-lt"/>
            </a:endParaRPr>
          </a:p>
          <a:p>
            <a:pPr>
              <a:buFont typeface="Wingdings" pitchFamily="2" charset="2"/>
              <a:buChar char="Ø"/>
            </a:pPr>
            <a:r>
              <a:rPr lang="en-US" sz="1600" dirty="0">
                <a:solidFill>
                  <a:schemeClr val="tx1"/>
                </a:solidFill>
                <a:effectLst>
                  <a:outerShdw blurRad="38100" dist="38100" dir="2700000" algn="tl">
                    <a:srgbClr val="000000">
                      <a:alpha val="43137"/>
                    </a:srgbClr>
                  </a:outerShdw>
                </a:effectLst>
                <a:latin typeface="+mn-lt"/>
              </a:rPr>
              <a:t>ISO/IEC 27001</a:t>
            </a:r>
          </a:p>
          <a:p>
            <a:pPr>
              <a:buFont typeface="Wingdings" pitchFamily="2" charset="2"/>
              <a:buChar char="Ø"/>
            </a:pPr>
            <a:r>
              <a:rPr lang="en-US" sz="1600" dirty="0">
                <a:solidFill>
                  <a:schemeClr val="tx1"/>
                </a:solidFill>
                <a:effectLst>
                  <a:outerShdw blurRad="38100" dist="38100" dir="2700000" algn="tl">
                    <a:srgbClr val="000000">
                      <a:alpha val="43137"/>
                    </a:srgbClr>
                  </a:outerShdw>
                </a:effectLst>
                <a:latin typeface="+mn-lt"/>
              </a:rPr>
              <a:t>IT risk</a:t>
            </a:r>
          </a:p>
          <a:p>
            <a:pPr>
              <a:buFont typeface="Wingdings" pitchFamily="2" charset="2"/>
              <a:buChar char="Ø"/>
            </a:pPr>
            <a:r>
              <a:rPr lang="en-US" sz="1600" dirty="0">
                <a:solidFill>
                  <a:schemeClr val="tx1"/>
                </a:solidFill>
                <a:effectLst>
                  <a:outerShdw blurRad="38100" dist="38100" dir="2700000" algn="tl">
                    <a:srgbClr val="000000">
                      <a:alpha val="43137"/>
                    </a:srgbClr>
                  </a:outerShdw>
                </a:effectLst>
                <a:latin typeface="+mn-lt"/>
              </a:rPr>
              <a:t>Privacy software</a:t>
            </a:r>
            <a:endParaRPr lang="en-US" sz="1600" u="sng" dirty="0">
              <a:solidFill>
                <a:schemeClr val="tx1"/>
              </a:solidFill>
              <a:effectLst>
                <a:outerShdw blurRad="38100" dist="38100" dir="2700000" algn="tl">
                  <a:srgbClr val="000000">
                    <a:alpha val="43137"/>
                  </a:srgbClr>
                </a:outerShdw>
              </a:effectLst>
              <a:latin typeface="+mn-lt"/>
            </a:endParaRPr>
          </a:p>
          <a:p>
            <a:endParaRPr lang="es-ES" dirty="0"/>
          </a:p>
        </p:txBody>
      </p:sp>
      <p:sp>
        <p:nvSpPr>
          <p:cNvPr id="11" name="10 Rectángulo"/>
          <p:cNvSpPr/>
          <p:nvPr/>
        </p:nvSpPr>
        <p:spPr>
          <a:xfrm>
            <a:off x="4483599" y="549455"/>
            <a:ext cx="5200463" cy="323165"/>
          </a:xfrm>
          <a:prstGeom prst="rect">
            <a:avLst/>
          </a:prstGeom>
          <a:noFill/>
        </p:spPr>
        <p:txBody>
          <a:bodyPr wrap="none" lIns="91440" tIns="45720" rIns="91440" bIns="45720">
            <a:spAutoFit/>
          </a:bodyPr>
          <a:lstStyle/>
          <a:p>
            <a:pPr algn="ctr">
              <a:buNone/>
            </a:pPr>
            <a:r>
              <a:rPr lang="es-ES" sz="1500" b="1" i="1" cap="all" spc="0"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OTRAS DENOMINACIONES  INTERNACIONALES</a:t>
            </a:r>
            <a:endParaRPr lang="es-ES" sz="1500" b="1" cap="all" spc="0"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endParaRPr>
          </a:p>
        </p:txBody>
      </p:sp>
    </p:spTree>
  </p:cSld>
  <p:clrMapOvr>
    <a:masterClrMapping/>
  </p:clrMapOvr>
  <p:transition spd="med">
    <p:strips dir="rd"/>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C96EB6AB-8AFE-41D3-B42F-2AF90DABB379}"/>
              </a:ext>
            </a:extLst>
          </p:cNvPr>
          <p:cNvSpPr txBox="1"/>
          <p:nvPr/>
        </p:nvSpPr>
        <p:spPr>
          <a:xfrm>
            <a:off x="0" y="116632"/>
            <a:ext cx="9906000" cy="400110"/>
          </a:xfrm>
          <a:prstGeom prst="rect">
            <a:avLst/>
          </a:prstGeom>
          <a:solidFill>
            <a:schemeClr val="accent1"/>
          </a:solidFill>
        </p:spPr>
        <p:txBody>
          <a:bodyPr wrap="square" rtlCol="0">
            <a:spAutoFit/>
          </a:bodyPr>
          <a:lstStyle/>
          <a:p>
            <a:pPr lvl="2"/>
            <a:r>
              <a:rPr lang="es-ES" sz="2000" b="1" dirty="0">
                <a:solidFill>
                  <a:schemeClr val="bg1"/>
                </a:solidFill>
              </a:rPr>
              <a:t>HISTORIA DE LA SEGURIDAD</a:t>
            </a:r>
          </a:p>
        </p:txBody>
      </p:sp>
      <p:graphicFrame>
        <p:nvGraphicFramePr>
          <p:cNvPr id="6" name="Diagrama 5">
            <a:extLst>
              <a:ext uri="{FF2B5EF4-FFF2-40B4-BE49-F238E27FC236}">
                <a16:creationId xmlns:a16="http://schemas.microsoft.com/office/drawing/2014/main" id="{90F9461F-7836-4A1E-B3CF-E7217673C291}"/>
              </a:ext>
            </a:extLst>
          </p:cNvPr>
          <p:cNvGraphicFramePr/>
          <p:nvPr>
            <p:extLst>
              <p:ext uri="{D42A27DB-BD31-4B8C-83A1-F6EECF244321}">
                <p14:modId xmlns:p14="http://schemas.microsoft.com/office/powerpoint/2010/main" val="350648528"/>
              </p:ext>
            </p:extLst>
          </p:nvPr>
        </p:nvGraphicFramePr>
        <p:xfrm>
          <a:off x="1146683" y="742281"/>
          <a:ext cx="7838504" cy="13372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0" name="Diagrama 9">
            <a:extLst>
              <a:ext uri="{FF2B5EF4-FFF2-40B4-BE49-F238E27FC236}">
                <a16:creationId xmlns:a16="http://schemas.microsoft.com/office/drawing/2014/main" id="{0A24FAA7-DC34-4C28-B616-85C925D8D8D5}"/>
              </a:ext>
            </a:extLst>
          </p:cNvPr>
          <p:cNvGraphicFramePr/>
          <p:nvPr>
            <p:extLst>
              <p:ext uri="{D42A27DB-BD31-4B8C-83A1-F6EECF244321}">
                <p14:modId xmlns:p14="http://schemas.microsoft.com/office/powerpoint/2010/main" val="899728471"/>
              </p:ext>
            </p:extLst>
          </p:nvPr>
        </p:nvGraphicFramePr>
        <p:xfrm>
          <a:off x="1156790" y="2315035"/>
          <a:ext cx="7838504" cy="1474005"/>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11" name="Diagrama 10">
            <a:extLst>
              <a:ext uri="{FF2B5EF4-FFF2-40B4-BE49-F238E27FC236}">
                <a16:creationId xmlns:a16="http://schemas.microsoft.com/office/drawing/2014/main" id="{B828B69A-3BD2-48FC-827D-27F1B7012767}"/>
              </a:ext>
            </a:extLst>
          </p:cNvPr>
          <p:cNvGraphicFramePr/>
          <p:nvPr>
            <p:extLst>
              <p:ext uri="{D42A27DB-BD31-4B8C-83A1-F6EECF244321}">
                <p14:modId xmlns:p14="http://schemas.microsoft.com/office/powerpoint/2010/main" val="4259436704"/>
              </p:ext>
            </p:extLst>
          </p:nvPr>
        </p:nvGraphicFramePr>
        <p:xfrm>
          <a:off x="1156790" y="4035979"/>
          <a:ext cx="7838504" cy="1337237"/>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Tree>
    <p:extLst>
      <p:ext uri="{BB962C8B-B14F-4D97-AF65-F5344CB8AC3E}">
        <p14:creationId xmlns:p14="http://schemas.microsoft.com/office/powerpoint/2010/main" val="388909817"/>
      </p:ext>
    </p:extLst>
  </p:cSld>
  <p:clrMapOvr>
    <a:masterClrMapping/>
  </p:clrMapOvr>
  <p:transition spd="med">
    <p:strips dir="rd"/>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1 Imagen" descr="informatica.png"/>
          <p:cNvPicPr>
            <a:picLocks noChangeAspect="1"/>
          </p:cNvPicPr>
          <p:nvPr/>
        </p:nvPicPr>
        <p:blipFill>
          <a:blip r:embed="rId2" cstate="print"/>
          <a:stretch>
            <a:fillRect/>
          </a:stretch>
        </p:blipFill>
        <p:spPr>
          <a:xfrm>
            <a:off x="238092" y="0"/>
            <a:ext cx="9364331" cy="6429396"/>
          </a:xfrm>
          <a:prstGeom prst="rect">
            <a:avLst/>
          </a:prstGeom>
        </p:spPr>
      </p:pic>
      <p:pic>
        <p:nvPicPr>
          <p:cNvPr id="25602" name="Picture 2" descr="http://us.123rf.com/400wm/400/400/stockbroker/stockbroker0806/stockbroker080604896/3199567-cuatro-personas-sentadas-en-terminales-de-computadoras-enfoque-selectivo.jpg"/>
          <p:cNvPicPr>
            <a:picLocks noChangeAspect="1" noChangeArrowheads="1"/>
          </p:cNvPicPr>
          <p:nvPr/>
        </p:nvPicPr>
        <p:blipFill>
          <a:blip r:embed="rId3" cstate="print"/>
          <a:srcRect/>
          <a:stretch>
            <a:fillRect/>
          </a:stretch>
        </p:blipFill>
        <p:spPr bwMode="auto">
          <a:xfrm>
            <a:off x="5310190" y="3500438"/>
            <a:ext cx="2889270" cy="1928826"/>
          </a:xfrm>
          <a:prstGeom prst="rect">
            <a:avLst/>
          </a:prstGeom>
          <a:ln>
            <a:noFill/>
          </a:ln>
          <a:effectLst>
            <a:softEdge rad="112500"/>
          </a:effectLst>
        </p:spPr>
      </p:pic>
      <p:sp>
        <p:nvSpPr>
          <p:cNvPr id="6" name="5 Rectángulo"/>
          <p:cNvSpPr/>
          <p:nvPr/>
        </p:nvSpPr>
        <p:spPr>
          <a:xfrm>
            <a:off x="1854477" y="1946308"/>
            <a:ext cx="6593472" cy="1246495"/>
          </a:xfrm>
          <a:prstGeom prst="rect">
            <a:avLst/>
          </a:prstGeom>
          <a:noFill/>
        </p:spPr>
        <p:txBody>
          <a:bodyPr wrap="none" lIns="91440" tIns="45720" rIns="91440" bIns="45720">
            <a:spAutoFit/>
          </a:bodyPr>
          <a:lstStyle/>
          <a:p>
            <a:pPr algn="ctr">
              <a:buNone/>
            </a:pPr>
            <a:r>
              <a:rPr lang="es-ES" sz="3000"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INSTITUCIONES NACIONALES</a:t>
            </a:r>
          </a:p>
          <a:p>
            <a:pPr algn="ctr">
              <a:buNone/>
            </a:pPr>
            <a:endParaRPr lang="es-ES" sz="3000"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endParaRPr>
          </a:p>
        </p:txBody>
      </p:sp>
      <p:sp>
        <p:nvSpPr>
          <p:cNvPr id="7" name="6 Rectángulo"/>
          <p:cNvSpPr/>
          <p:nvPr/>
        </p:nvSpPr>
        <p:spPr>
          <a:xfrm>
            <a:off x="4262072" y="549455"/>
            <a:ext cx="5466561" cy="323165"/>
          </a:xfrm>
          <a:prstGeom prst="rect">
            <a:avLst/>
          </a:prstGeom>
          <a:noFill/>
        </p:spPr>
        <p:txBody>
          <a:bodyPr wrap="none" lIns="91440" tIns="45720" rIns="91440" bIns="45720">
            <a:spAutoFit/>
          </a:bodyPr>
          <a:lstStyle/>
          <a:p>
            <a:pPr algn="ctr">
              <a:buNone/>
            </a:pPr>
            <a:r>
              <a:rPr lang="es-CO" sz="1500" b="1" i="1" cap="all" spc="0"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ESPECIALIZACIÓN EN SEGURIDAD INFORMÁTICA</a:t>
            </a:r>
            <a:endParaRPr lang="es-ES" sz="1500" b="1" cap="all" spc="0"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endParaRPr>
          </a:p>
        </p:txBody>
      </p:sp>
      <p:pic>
        <p:nvPicPr>
          <p:cNvPr id="8" name="Picture 3"/>
          <p:cNvPicPr>
            <a:picLocks noChangeAspect="1" noChangeArrowheads="1"/>
          </p:cNvPicPr>
          <p:nvPr/>
        </p:nvPicPr>
        <p:blipFill>
          <a:blip r:embed="rId4" cstate="print"/>
          <a:srcRect/>
          <a:stretch>
            <a:fillRect/>
          </a:stretch>
        </p:blipFill>
        <p:spPr bwMode="auto">
          <a:xfrm>
            <a:off x="2666984" y="2571744"/>
            <a:ext cx="2408551" cy="2419352"/>
          </a:xfrm>
          <a:prstGeom prst="rect">
            <a:avLst/>
          </a:prstGeom>
          <a:ln>
            <a:noFill/>
          </a:ln>
          <a:effectLst>
            <a:softEdge rad="112500"/>
          </a:effectLst>
        </p:spPr>
      </p:pic>
    </p:spTree>
  </p:cSld>
  <p:clrMapOvr>
    <a:masterClrMapping/>
  </p:clrMapOvr>
  <p:transition spd="med">
    <p:strips dir="rd"/>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1 Imagen" descr="informatica.png"/>
          <p:cNvPicPr>
            <a:picLocks noChangeAspect="1"/>
          </p:cNvPicPr>
          <p:nvPr/>
        </p:nvPicPr>
        <p:blipFill>
          <a:blip r:embed="rId2" cstate="print"/>
          <a:stretch>
            <a:fillRect/>
          </a:stretch>
        </p:blipFill>
        <p:spPr>
          <a:xfrm>
            <a:off x="309530" y="285752"/>
            <a:ext cx="9364331" cy="6429396"/>
          </a:xfrm>
          <a:prstGeom prst="rect">
            <a:avLst/>
          </a:prstGeom>
        </p:spPr>
      </p:pic>
      <p:pic>
        <p:nvPicPr>
          <p:cNvPr id="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4488" y="1124744"/>
            <a:ext cx="9289032" cy="1872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4488" y="2060848"/>
            <a:ext cx="9289032" cy="45365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4 Rectángulo"/>
          <p:cNvSpPr/>
          <p:nvPr/>
        </p:nvSpPr>
        <p:spPr>
          <a:xfrm>
            <a:off x="4262072" y="549455"/>
            <a:ext cx="5466561" cy="323165"/>
          </a:xfrm>
          <a:prstGeom prst="rect">
            <a:avLst/>
          </a:prstGeom>
          <a:noFill/>
        </p:spPr>
        <p:txBody>
          <a:bodyPr wrap="none" lIns="91440" tIns="45720" rIns="91440" bIns="45720">
            <a:spAutoFit/>
          </a:bodyPr>
          <a:lstStyle/>
          <a:p>
            <a:pPr algn="ctr">
              <a:buNone/>
            </a:pPr>
            <a:r>
              <a:rPr lang="es-CO" sz="1500" b="1" i="1" cap="all" spc="0"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ESPECIALIZACIÓN EN SEGURIDAD INFORMÁTICA</a:t>
            </a:r>
            <a:endParaRPr lang="es-ES" sz="1500" b="1" cap="all" spc="0"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endParaRPr>
          </a:p>
        </p:txBody>
      </p:sp>
    </p:spTree>
  </p:cSld>
  <p:clrMapOvr>
    <a:masterClrMapping/>
  </p:clrMapOvr>
  <p:transition spd="med">
    <p:strips dir="rd"/>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1 Imagen" descr="informatica.png"/>
          <p:cNvPicPr>
            <a:picLocks noChangeAspect="1"/>
          </p:cNvPicPr>
          <p:nvPr/>
        </p:nvPicPr>
        <p:blipFill>
          <a:blip r:embed="rId2" cstate="print"/>
          <a:stretch>
            <a:fillRect/>
          </a:stretch>
        </p:blipFill>
        <p:spPr>
          <a:xfrm>
            <a:off x="238092" y="0"/>
            <a:ext cx="9364331" cy="6429396"/>
          </a:xfrm>
          <a:prstGeom prst="rect">
            <a:avLst/>
          </a:prstGeom>
        </p:spPr>
      </p:pic>
      <p:pic>
        <p:nvPicPr>
          <p:cNvPr id="7"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4488" y="1124744"/>
            <a:ext cx="9289032" cy="41753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4488" y="2132856"/>
            <a:ext cx="9217024" cy="45365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5 Rectángulo"/>
          <p:cNvSpPr/>
          <p:nvPr/>
        </p:nvSpPr>
        <p:spPr>
          <a:xfrm>
            <a:off x="4262072" y="549455"/>
            <a:ext cx="5466561" cy="323165"/>
          </a:xfrm>
          <a:prstGeom prst="rect">
            <a:avLst/>
          </a:prstGeom>
          <a:noFill/>
        </p:spPr>
        <p:txBody>
          <a:bodyPr wrap="none" lIns="91440" tIns="45720" rIns="91440" bIns="45720">
            <a:spAutoFit/>
          </a:bodyPr>
          <a:lstStyle/>
          <a:p>
            <a:pPr algn="ctr">
              <a:buNone/>
            </a:pPr>
            <a:r>
              <a:rPr lang="es-CO" sz="1500" b="1" i="1" cap="all" spc="0"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ESPECIALIZACIÓN EN SEGURIDAD INFORMÁTICA</a:t>
            </a:r>
            <a:endParaRPr lang="es-ES" sz="1500" b="1" cap="all" spc="0"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endParaRPr>
          </a:p>
        </p:txBody>
      </p:sp>
    </p:spTree>
  </p:cSld>
  <p:clrMapOvr>
    <a:masterClrMapping/>
  </p:clrMapOvr>
  <p:transition spd="med">
    <p:strips dir="rd"/>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6" descr="http://t0.gstatic.com/images?q=tbn:ANd9GcSBdU5MWnIRR3D-o0UHhd2nhLGJ9Gu0za0zyHFYfoqbCHaZsUz1Sw"/>
          <p:cNvPicPr>
            <a:picLocks noChangeAspect="1" noChangeArrowheads="1"/>
          </p:cNvPicPr>
          <p:nvPr/>
        </p:nvPicPr>
        <p:blipFill>
          <a:blip r:embed="rId2" cstate="print"/>
          <a:srcRect/>
          <a:stretch>
            <a:fillRect/>
          </a:stretch>
        </p:blipFill>
        <p:spPr bwMode="auto">
          <a:xfrm>
            <a:off x="8239148" y="2000240"/>
            <a:ext cx="1357322" cy="1571636"/>
          </a:xfrm>
          <a:prstGeom prst="rect">
            <a:avLst/>
          </a:prstGeom>
          <a:ln>
            <a:noFill/>
          </a:ln>
          <a:effectLst>
            <a:softEdge rad="112500"/>
          </a:effectLst>
        </p:spPr>
      </p:pic>
      <p:pic>
        <p:nvPicPr>
          <p:cNvPr id="3074" name="Picture 2"/>
          <p:cNvPicPr>
            <a:picLocks noChangeAspect="1" noChangeArrowheads="1"/>
          </p:cNvPicPr>
          <p:nvPr/>
        </p:nvPicPr>
        <p:blipFill>
          <a:blip r:embed="rId3" cstate="print"/>
          <a:srcRect t="5000" r="15482" b="9999"/>
          <a:stretch>
            <a:fillRect/>
          </a:stretch>
        </p:blipFill>
        <p:spPr bwMode="auto">
          <a:xfrm>
            <a:off x="8167710" y="3643314"/>
            <a:ext cx="1428760" cy="1700905"/>
          </a:xfrm>
          <a:prstGeom prst="rect">
            <a:avLst/>
          </a:prstGeom>
          <a:noFill/>
          <a:ln w="9525">
            <a:noFill/>
            <a:miter lim="800000"/>
            <a:headEnd/>
            <a:tailEnd/>
          </a:ln>
        </p:spPr>
      </p:pic>
      <p:pic>
        <p:nvPicPr>
          <p:cNvPr id="2" name="1 Imagen" descr="informatica.png"/>
          <p:cNvPicPr>
            <a:picLocks noChangeAspect="1"/>
          </p:cNvPicPr>
          <p:nvPr/>
        </p:nvPicPr>
        <p:blipFill>
          <a:blip r:embed="rId4" cstate="print"/>
          <a:stretch>
            <a:fillRect/>
          </a:stretch>
        </p:blipFill>
        <p:spPr>
          <a:xfrm>
            <a:off x="303577" y="0"/>
            <a:ext cx="9364331" cy="6429396"/>
          </a:xfrm>
          <a:prstGeom prst="rect">
            <a:avLst/>
          </a:prstGeom>
        </p:spPr>
      </p:pic>
      <p:graphicFrame>
        <p:nvGraphicFramePr>
          <p:cNvPr id="7" name="6 Tabla"/>
          <p:cNvGraphicFramePr>
            <a:graphicFrameLocks noGrp="1"/>
          </p:cNvGraphicFramePr>
          <p:nvPr/>
        </p:nvGraphicFramePr>
        <p:xfrm>
          <a:off x="881035" y="1142984"/>
          <a:ext cx="7286675" cy="5000657"/>
        </p:xfrm>
        <a:graphic>
          <a:graphicData uri="http://schemas.openxmlformats.org/drawingml/2006/table">
            <a:tbl>
              <a:tblPr>
                <a:tableStyleId>{616DA210-FB5B-4158-B5E0-FEB733F419BA}</a:tableStyleId>
              </a:tblPr>
              <a:tblGrid>
                <a:gridCol w="943060">
                  <a:extLst>
                    <a:ext uri="{9D8B030D-6E8A-4147-A177-3AD203B41FA5}">
                      <a16:colId xmlns:a16="http://schemas.microsoft.com/office/drawing/2014/main" val="20000"/>
                    </a:ext>
                  </a:extLst>
                </a:gridCol>
                <a:gridCol w="2302266">
                  <a:extLst>
                    <a:ext uri="{9D8B030D-6E8A-4147-A177-3AD203B41FA5}">
                      <a16:colId xmlns:a16="http://schemas.microsoft.com/office/drawing/2014/main" val="20001"/>
                    </a:ext>
                  </a:extLst>
                </a:gridCol>
                <a:gridCol w="1347117">
                  <a:extLst>
                    <a:ext uri="{9D8B030D-6E8A-4147-A177-3AD203B41FA5}">
                      <a16:colId xmlns:a16="http://schemas.microsoft.com/office/drawing/2014/main" val="20002"/>
                    </a:ext>
                  </a:extLst>
                </a:gridCol>
                <a:gridCol w="673558">
                  <a:extLst>
                    <a:ext uri="{9D8B030D-6E8A-4147-A177-3AD203B41FA5}">
                      <a16:colId xmlns:a16="http://schemas.microsoft.com/office/drawing/2014/main" val="20003"/>
                    </a:ext>
                  </a:extLst>
                </a:gridCol>
                <a:gridCol w="2020674">
                  <a:extLst>
                    <a:ext uri="{9D8B030D-6E8A-4147-A177-3AD203B41FA5}">
                      <a16:colId xmlns:a16="http://schemas.microsoft.com/office/drawing/2014/main" val="20004"/>
                    </a:ext>
                  </a:extLst>
                </a:gridCol>
              </a:tblGrid>
              <a:tr h="451685">
                <a:tc>
                  <a:txBody>
                    <a:bodyPr/>
                    <a:lstStyle/>
                    <a:p>
                      <a:pPr algn="ctr" fontAlgn="b"/>
                      <a:r>
                        <a:rPr lang="es-CO" sz="1200" b="1" u="none" strike="noStrike" dirty="0"/>
                        <a:t>MUNICIPIO</a:t>
                      </a:r>
                      <a:endParaRPr lang="es-CO" sz="1200" b="1" i="0" u="none" strike="noStrike" dirty="0">
                        <a:solidFill>
                          <a:schemeClr val="tx1"/>
                        </a:solidFill>
                        <a:latin typeface="Calibri"/>
                      </a:endParaRPr>
                    </a:p>
                  </a:txBody>
                  <a:tcPr marL="5680" marR="5680" marT="5680" marB="0" anchor="b">
                    <a:solidFill>
                      <a:srgbClr val="115979">
                        <a:alpha val="20000"/>
                      </a:srgbClr>
                    </a:solidFill>
                  </a:tcPr>
                </a:tc>
                <a:tc>
                  <a:txBody>
                    <a:bodyPr/>
                    <a:lstStyle/>
                    <a:p>
                      <a:pPr algn="ctr" fontAlgn="b"/>
                      <a:r>
                        <a:rPr lang="es-CO" sz="1200" b="1" u="none" strike="noStrike" dirty="0"/>
                        <a:t>INSTITUCIÓN (IES)</a:t>
                      </a:r>
                      <a:endParaRPr lang="es-CO" sz="1200" b="1" i="0" u="none" strike="noStrike" dirty="0">
                        <a:solidFill>
                          <a:schemeClr val="tx1"/>
                        </a:solidFill>
                        <a:latin typeface="Calibri"/>
                      </a:endParaRPr>
                    </a:p>
                  </a:txBody>
                  <a:tcPr marL="5680" marR="5680" marT="5680" marB="0" anchor="b">
                    <a:solidFill>
                      <a:srgbClr val="115979">
                        <a:alpha val="20000"/>
                      </a:srgbClr>
                    </a:solidFill>
                  </a:tcPr>
                </a:tc>
                <a:tc>
                  <a:txBody>
                    <a:bodyPr/>
                    <a:lstStyle/>
                    <a:p>
                      <a:pPr algn="ctr" fontAlgn="b"/>
                      <a:r>
                        <a:rPr lang="es-CO" sz="1200" b="1" u="none" strike="noStrike" dirty="0"/>
                        <a:t>CARÁCTER IES</a:t>
                      </a:r>
                      <a:endParaRPr lang="es-CO" sz="1200" b="1" i="0" u="none" strike="noStrike" dirty="0">
                        <a:solidFill>
                          <a:schemeClr val="tx1"/>
                        </a:solidFill>
                        <a:latin typeface="Calibri"/>
                      </a:endParaRPr>
                    </a:p>
                  </a:txBody>
                  <a:tcPr marL="5680" marR="5680" marT="5680" marB="0" anchor="b">
                    <a:solidFill>
                      <a:srgbClr val="115979">
                        <a:alpha val="20000"/>
                      </a:srgbClr>
                    </a:solidFill>
                  </a:tcPr>
                </a:tc>
                <a:tc>
                  <a:txBody>
                    <a:bodyPr/>
                    <a:lstStyle/>
                    <a:p>
                      <a:pPr algn="ctr" fontAlgn="b"/>
                      <a:r>
                        <a:rPr lang="es-CO" sz="1200" b="1" u="none" strike="noStrike" dirty="0"/>
                        <a:t>SECTOR IES</a:t>
                      </a:r>
                      <a:endParaRPr lang="es-CO" sz="1200" b="1" i="0" u="none" strike="noStrike" dirty="0">
                        <a:solidFill>
                          <a:schemeClr val="tx1"/>
                        </a:solidFill>
                        <a:latin typeface="Calibri"/>
                      </a:endParaRPr>
                    </a:p>
                  </a:txBody>
                  <a:tcPr marL="5680" marR="5680" marT="5680" marB="0" anchor="b">
                    <a:solidFill>
                      <a:srgbClr val="115979">
                        <a:alpha val="20000"/>
                      </a:srgbClr>
                    </a:solidFill>
                  </a:tcPr>
                </a:tc>
                <a:tc>
                  <a:txBody>
                    <a:bodyPr/>
                    <a:lstStyle/>
                    <a:p>
                      <a:pPr algn="ctr" fontAlgn="b"/>
                      <a:r>
                        <a:rPr lang="es-CO" sz="1200" b="1" u="none" strike="noStrike" dirty="0"/>
                        <a:t>NOMBRE PROGRAMA</a:t>
                      </a:r>
                      <a:endParaRPr lang="es-CO" sz="1200" b="1" i="0" u="none" strike="noStrike" dirty="0">
                        <a:solidFill>
                          <a:schemeClr val="tx1"/>
                        </a:solidFill>
                        <a:latin typeface="Calibri"/>
                      </a:endParaRPr>
                    </a:p>
                  </a:txBody>
                  <a:tcPr marL="5680" marR="5680" marT="5680" marB="0" anchor="b">
                    <a:solidFill>
                      <a:srgbClr val="115979">
                        <a:alpha val="20000"/>
                      </a:srgbClr>
                    </a:solidFill>
                  </a:tcPr>
                </a:tc>
                <a:extLst>
                  <a:ext uri="{0D108BD9-81ED-4DB2-BD59-A6C34878D82A}">
                    <a16:rowId xmlns:a16="http://schemas.microsoft.com/office/drawing/2014/main" val="10000"/>
                  </a:ext>
                </a:extLst>
              </a:tr>
              <a:tr h="406030">
                <a:tc>
                  <a:txBody>
                    <a:bodyPr/>
                    <a:lstStyle/>
                    <a:p>
                      <a:pPr algn="ctr" fontAlgn="b"/>
                      <a:r>
                        <a:rPr lang="es-CO" sz="1000" b="1" u="none" strike="noStrike" dirty="0"/>
                        <a:t>SANTAFE DE BOGOTA</a:t>
                      </a:r>
                      <a:endParaRPr lang="es-CO" sz="1000" b="1" i="0" u="none" strike="noStrike" dirty="0">
                        <a:solidFill>
                          <a:schemeClr val="tx1"/>
                        </a:solidFill>
                        <a:latin typeface="Calibri"/>
                      </a:endParaRPr>
                    </a:p>
                  </a:txBody>
                  <a:tcPr marL="5680" marR="5680" marT="5680" marB="0" anchor="b"/>
                </a:tc>
                <a:tc>
                  <a:txBody>
                    <a:bodyPr/>
                    <a:lstStyle/>
                    <a:p>
                      <a:pPr algn="ctr" fontAlgn="b"/>
                      <a:r>
                        <a:rPr lang="es-ES" sz="1000" b="1" u="none" strike="noStrike" dirty="0"/>
                        <a:t>CORPORACION UNIVERSIDAD PILOTO DE COLOMBIA</a:t>
                      </a:r>
                      <a:endParaRPr lang="es-ES" sz="1000" b="1" i="0" u="none" strike="noStrike" dirty="0">
                        <a:solidFill>
                          <a:schemeClr val="tx1"/>
                        </a:solidFill>
                        <a:latin typeface="Calibri"/>
                      </a:endParaRPr>
                    </a:p>
                  </a:txBody>
                  <a:tcPr marL="5680" marR="5680" marT="5680" marB="0" anchor="b"/>
                </a:tc>
                <a:tc>
                  <a:txBody>
                    <a:bodyPr/>
                    <a:lstStyle/>
                    <a:p>
                      <a:pPr algn="ctr" fontAlgn="b"/>
                      <a:r>
                        <a:rPr lang="es-CO" sz="1000" b="1" u="none" strike="noStrike"/>
                        <a:t>Universidad</a:t>
                      </a:r>
                      <a:endParaRPr lang="es-CO" sz="1000" b="1" i="0" u="none" strike="noStrike">
                        <a:solidFill>
                          <a:schemeClr val="tx1"/>
                        </a:solidFill>
                        <a:latin typeface="Calibri"/>
                      </a:endParaRPr>
                    </a:p>
                  </a:txBody>
                  <a:tcPr marL="5680" marR="5680" marT="5680" marB="0" anchor="b"/>
                </a:tc>
                <a:tc>
                  <a:txBody>
                    <a:bodyPr/>
                    <a:lstStyle/>
                    <a:p>
                      <a:pPr algn="ctr" fontAlgn="b"/>
                      <a:r>
                        <a:rPr lang="es-CO" sz="1000" b="1" u="none" strike="noStrike"/>
                        <a:t>Privada</a:t>
                      </a:r>
                      <a:endParaRPr lang="es-CO" sz="1000" b="1" i="0" u="none" strike="noStrike">
                        <a:solidFill>
                          <a:schemeClr val="tx1"/>
                        </a:solidFill>
                        <a:latin typeface="Calibri"/>
                      </a:endParaRPr>
                    </a:p>
                  </a:txBody>
                  <a:tcPr marL="5680" marR="5680" marT="5680" marB="0" anchor="b"/>
                </a:tc>
                <a:tc>
                  <a:txBody>
                    <a:bodyPr/>
                    <a:lstStyle/>
                    <a:p>
                      <a:pPr algn="ctr" fontAlgn="b"/>
                      <a:r>
                        <a:rPr lang="es-CO" sz="1000" b="1" u="none" strike="noStrike" dirty="0"/>
                        <a:t>ESPECIALIZACION EN SEGURIDAD INFORMATICA</a:t>
                      </a:r>
                      <a:endParaRPr lang="es-CO" sz="1000" b="1" i="0" u="none" strike="noStrike" dirty="0">
                        <a:solidFill>
                          <a:schemeClr val="tx1"/>
                        </a:solidFill>
                        <a:latin typeface="Calibri"/>
                      </a:endParaRPr>
                    </a:p>
                  </a:txBody>
                  <a:tcPr marL="5680" marR="5680" marT="5680" marB="0" anchor="b"/>
                </a:tc>
                <a:extLst>
                  <a:ext uri="{0D108BD9-81ED-4DB2-BD59-A6C34878D82A}">
                    <a16:rowId xmlns:a16="http://schemas.microsoft.com/office/drawing/2014/main" val="10001"/>
                  </a:ext>
                </a:extLst>
              </a:tr>
              <a:tr h="467114">
                <a:tc>
                  <a:txBody>
                    <a:bodyPr/>
                    <a:lstStyle/>
                    <a:p>
                      <a:pPr algn="ctr" fontAlgn="b"/>
                      <a:r>
                        <a:rPr lang="es-CO" sz="1000" b="1" u="none" strike="noStrike" dirty="0"/>
                        <a:t>BUCARAMANGA</a:t>
                      </a:r>
                      <a:endParaRPr lang="es-CO" sz="1000" b="1" i="0" u="none" strike="noStrike" dirty="0">
                        <a:solidFill>
                          <a:schemeClr val="tx1"/>
                        </a:solidFill>
                        <a:latin typeface="Calibri"/>
                      </a:endParaRPr>
                    </a:p>
                  </a:txBody>
                  <a:tcPr marL="5680" marR="5680" marT="5680" marB="0" anchor="b"/>
                </a:tc>
                <a:tc>
                  <a:txBody>
                    <a:bodyPr/>
                    <a:lstStyle/>
                    <a:p>
                      <a:pPr algn="ctr" fontAlgn="b"/>
                      <a:r>
                        <a:rPr lang="es-ES" sz="1000" b="1" u="none" strike="noStrike" dirty="0"/>
                        <a:t>CORPORACION UNIVERSITARIA DE INVESTIGACION Y DESARROLLO - UDI</a:t>
                      </a:r>
                      <a:endParaRPr lang="es-ES" sz="1000" b="1" i="0" u="none" strike="noStrike" dirty="0">
                        <a:solidFill>
                          <a:schemeClr val="tx1"/>
                        </a:solidFill>
                        <a:latin typeface="Calibri"/>
                      </a:endParaRPr>
                    </a:p>
                  </a:txBody>
                  <a:tcPr marL="5680" marR="5680" marT="5680" marB="0" anchor="b"/>
                </a:tc>
                <a:tc>
                  <a:txBody>
                    <a:bodyPr/>
                    <a:lstStyle/>
                    <a:p>
                      <a:pPr algn="ctr" fontAlgn="b"/>
                      <a:r>
                        <a:rPr lang="es-CO" sz="1000" b="1" u="none" strike="noStrike" dirty="0"/>
                        <a:t>Universitaria/Tecnológica</a:t>
                      </a:r>
                      <a:endParaRPr lang="es-CO" sz="1000" b="1" i="0" u="none" strike="noStrike" dirty="0">
                        <a:solidFill>
                          <a:schemeClr val="tx1"/>
                        </a:solidFill>
                        <a:latin typeface="Calibri"/>
                      </a:endParaRPr>
                    </a:p>
                  </a:txBody>
                  <a:tcPr marL="5680" marR="5680" marT="5680" marB="0" anchor="b"/>
                </a:tc>
                <a:tc>
                  <a:txBody>
                    <a:bodyPr/>
                    <a:lstStyle/>
                    <a:p>
                      <a:pPr algn="ctr" fontAlgn="b"/>
                      <a:r>
                        <a:rPr lang="es-CO" sz="1000" b="1" u="none" strike="noStrike"/>
                        <a:t>Privada</a:t>
                      </a:r>
                      <a:endParaRPr lang="es-CO" sz="1000" b="1" i="0" u="none" strike="noStrike">
                        <a:solidFill>
                          <a:schemeClr val="tx1"/>
                        </a:solidFill>
                        <a:latin typeface="Calibri"/>
                      </a:endParaRPr>
                    </a:p>
                  </a:txBody>
                  <a:tcPr marL="5680" marR="5680" marT="5680" marB="0" anchor="b"/>
                </a:tc>
                <a:tc>
                  <a:txBody>
                    <a:bodyPr/>
                    <a:lstStyle/>
                    <a:p>
                      <a:pPr algn="ctr" fontAlgn="b"/>
                      <a:r>
                        <a:rPr lang="es-CO" sz="1000" b="1" u="none" strike="noStrike"/>
                        <a:t>SEGURIDAD INFORMATICA</a:t>
                      </a:r>
                      <a:endParaRPr lang="es-CO" sz="1000" b="1" i="0" u="none" strike="noStrike">
                        <a:solidFill>
                          <a:schemeClr val="tx1"/>
                        </a:solidFill>
                        <a:latin typeface="Calibri"/>
                      </a:endParaRPr>
                    </a:p>
                  </a:txBody>
                  <a:tcPr marL="5680" marR="5680" marT="5680" marB="0" anchor="b"/>
                </a:tc>
                <a:extLst>
                  <a:ext uri="{0D108BD9-81ED-4DB2-BD59-A6C34878D82A}">
                    <a16:rowId xmlns:a16="http://schemas.microsoft.com/office/drawing/2014/main" val="10002"/>
                  </a:ext>
                </a:extLst>
              </a:tr>
              <a:tr h="467114">
                <a:tc>
                  <a:txBody>
                    <a:bodyPr/>
                    <a:lstStyle/>
                    <a:p>
                      <a:pPr algn="ctr" fontAlgn="b"/>
                      <a:r>
                        <a:rPr lang="es-CO" sz="1000" b="1" u="none" strike="noStrike"/>
                        <a:t>FACATATIVA</a:t>
                      </a:r>
                      <a:endParaRPr lang="es-CO" sz="1000" b="1" i="0" u="none" strike="noStrike">
                        <a:solidFill>
                          <a:schemeClr val="tx1"/>
                        </a:solidFill>
                        <a:latin typeface="Calibri"/>
                      </a:endParaRPr>
                    </a:p>
                  </a:txBody>
                  <a:tcPr marL="5680" marR="5680" marT="5680" marB="0" anchor="b"/>
                </a:tc>
                <a:tc>
                  <a:txBody>
                    <a:bodyPr/>
                    <a:lstStyle/>
                    <a:p>
                      <a:pPr algn="ctr" fontAlgn="b"/>
                      <a:r>
                        <a:rPr lang="es-CO" sz="1000" b="1" u="none" strike="noStrike" dirty="0"/>
                        <a:t>ESCUELA DE COMUNICACIONES</a:t>
                      </a:r>
                      <a:endParaRPr lang="es-CO" sz="1000" b="1" i="0" u="none" strike="noStrike" dirty="0">
                        <a:solidFill>
                          <a:schemeClr val="tx1"/>
                        </a:solidFill>
                        <a:latin typeface="Calibri"/>
                      </a:endParaRPr>
                    </a:p>
                  </a:txBody>
                  <a:tcPr marL="5680" marR="5680" marT="5680" marB="0" anchor="b"/>
                </a:tc>
                <a:tc>
                  <a:txBody>
                    <a:bodyPr/>
                    <a:lstStyle/>
                    <a:p>
                      <a:pPr algn="ctr" fontAlgn="b"/>
                      <a:r>
                        <a:rPr lang="es-CO" sz="1000" b="1" u="none" strike="noStrike"/>
                        <a:t>Universitaria/Tecnológica</a:t>
                      </a:r>
                      <a:endParaRPr lang="es-CO" sz="1000" b="1" i="0" u="none" strike="noStrike">
                        <a:solidFill>
                          <a:schemeClr val="tx1"/>
                        </a:solidFill>
                        <a:latin typeface="Calibri"/>
                      </a:endParaRPr>
                    </a:p>
                  </a:txBody>
                  <a:tcPr marL="5680" marR="5680" marT="5680" marB="0" anchor="b"/>
                </a:tc>
                <a:tc>
                  <a:txBody>
                    <a:bodyPr/>
                    <a:lstStyle/>
                    <a:p>
                      <a:pPr algn="ctr" fontAlgn="b"/>
                      <a:r>
                        <a:rPr lang="es-CO" sz="1000" b="1" u="none" strike="noStrike"/>
                        <a:t>Oficial</a:t>
                      </a:r>
                      <a:endParaRPr lang="es-CO" sz="1000" b="1" i="0" u="none" strike="noStrike">
                        <a:solidFill>
                          <a:schemeClr val="tx1"/>
                        </a:solidFill>
                        <a:latin typeface="Calibri"/>
                      </a:endParaRPr>
                    </a:p>
                  </a:txBody>
                  <a:tcPr marL="5680" marR="5680" marT="5680" marB="0" anchor="b"/>
                </a:tc>
                <a:tc>
                  <a:txBody>
                    <a:bodyPr/>
                    <a:lstStyle/>
                    <a:p>
                      <a:pPr algn="ctr" fontAlgn="b"/>
                      <a:r>
                        <a:rPr lang="es-ES" sz="1000" b="1" u="none" strike="noStrike" dirty="0"/>
                        <a:t>ESPECIALIZACION SEGURIDAD FISICA Y EN LA INFORMATICA</a:t>
                      </a:r>
                      <a:endParaRPr lang="es-ES" sz="1000" b="1" i="0" u="none" strike="noStrike" dirty="0">
                        <a:solidFill>
                          <a:schemeClr val="tx1"/>
                        </a:solidFill>
                        <a:latin typeface="Calibri"/>
                      </a:endParaRPr>
                    </a:p>
                  </a:txBody>
                  <a:tcPr marL="5680" marR="5680" marT="5680" marB="0" anchor="b"/>
                </a:tc>
                <a:extLst>
                  <a:ext uri="{0D108BD9-81ED-4DB2-BD59-A6C34878D82A}">
                    <a16:rowId xmlns:a16="http://schemas.microsoft.com/office/drawing/2014/main" val="10003"/>
                  </a:ext>
                </a:extLst>
              </a:tr>
              <a:tr h="467114">
                <a:tc>
                  <a:txBody>
                    <a:bodyPr/>
                    <a:lstStyle/>
                    <a:p>
                      <a:pPr algn="ctr" fontAlgn="b"/>
                      <a:r>
                        <a:rPr lang="es-CO" sz="1000" b="1" u="none" strike="noStrike"/>
                        <a:t>CALI</a:t>
                      </a:r>
                      <a:endParaRPr lang="es-CO" sz="1000" b="1" i="0" u="none" strike="noStrike">
                        <a:solidFill>
                          <a:schemeClr val="tx1"/>
                        </a:solidFill>
                        <a:latin typeface="Calibri"/>
                      </a:endParaRPr>
                    </a:p>
                  </a:txBody>
                  <a:tcPr marL="5680" marR="5680" marT="5680" marB="0" anchor="b"/>
                </a:tc>
                <a:tc>
                  <a:txBody>
                    <a:bodyPr/>
                    <a:lstStyle/>
                    <a:p>
                      <a:pPr algn="ctr" fontAlgn="b"/>
                      <a:r>
                        <a:rPr lang="es-CO" sz="1000" b="1" u="none" strike="noStrike" dirty="0"/>
                        <a:t>UNIVERSIDAD AUTONOMA DE OCCIDENTE</a:t>
                      </a:r>
                      <a:endParaRPr lang="es-CO" sz="1000" b="1" i="0" u="none" strike="noStrike" dirty="0">
                        <a:solidFill>
                          <a:schemeClr val="tx1"/>
                        </a:solidFill>
                        <a:latin typeface="Calibri"/>
                      </a:endParaRPr>
                    </a:p>
                  </a:txBody>
                  <a:tcPr marL="5680" marR="5680" marT="5680" marB="0" anchor="b"/>
                </a:tc>
                <a:tc>
                  <a:txBody>
                    <a:bodyPr/>
                    <a:lstStyle/>
                    <a:p>
                      <a:pPr algn="ctr" fontAlgn="b"/>
                      <a:r>
                        <a:rPr lang="es-CO" sz="1000" b="1" u="none" strike="noStrike" dirty="0"/>
                        <a:t>Universidad</a:t>
                      </a:r>
                      <a:endParaRPr lang="es-CO" sz="1000" b="1" i="0" u="none" strike="noStrike" dirty="0">
                        <a:solidFill>
                          <a:schemeClr val="tx1"/>
                        </a:solidFill>
                        <a:latin typeface="Calibri"/>
                      </a:endParaRPr>
                    </a:p>
                  </a:txBody>
                  <a:tcPr marL="5680" marR="5680" marT="5680" marB="0" anchor="b"/>
                </a:tc>
                <a:tc>
                  <a:txBody>
                    <a:bodyPr/>
                    <a:lstStyle/>
                    <a:p>
                      <a:pPr algn="ctr" fontAlgn="b"/>
                      <a:r>
                        <a:rPr lang="es-CO" sz="1000" b="1" u="none" strike="noStrike"/>
                        <a:t>Privada</a:t>
                      </a:r>
                      <a:endParaRPr lang="es-CO" sz="1000" b="1" i="0" u="none" strike="noStrike">
                        <a:solidFill>
                          <a:schemeClr val="tx1"/>
                        </a:solidFill>
                        <a:latin typeface="Calibri"/>
                      </a:endParaRPr>
                    </a:p>
                  </a:txBody>
                  <a:tcPr marL="5680" marR="5680" marT="5680" marB="0" anchor="b"/>
                </a:tc>
                <a:tc>
                  <a:txBody>
                    <a:bodyPr/>
                    <a:lstStyle/>
                    <a:p>
                      <a:pPr algn="ctr" fontAlgn="b"/>
                      <a:r>
                        <a:rPr lang="es-CO" sz="1000" b="1" u="none" strike="noStrike" dirty="0"/>
                        <a:t>ESPECIALIZACION EN SEGURIDAD INFORMATICA</a:t>
                      </a:r>
                      <a:endParaRPr lang="es-CO" sz="1000" b="1" i="0" u="none" strike="noStrike" dirty="0">
                        <a:solidFill>
                          <a:schemeClr val="tx1"/>
                        </a:solidFill>
                        <a:latin typeface="Calibri"/>
                      </a:endParaRPr>
                    </a:p>
                  </a:txBody>
                  <a:tcPr marL="5680" marR="5680" marT="5680" marB="0" anchor="b"/>
                </a:tc>
                <a:extLst>
                  <a:ext uri="{0D108BD9-81ED-4DB2-BD59-A6C34878D82A}">
                    <a16:rowId xmlns:a16="http://schemas.microsoft.com/office/drawing/2014/main" val="10004"/>
                  </a:ext>
                </a:extLst>
              </a:tr>
              <a:tr h="467114">
                <a:tc>
                  <a:txBody>
                    <a:bodyPr/>
                    <a:lstStyle/>
                    <a:p>
                      <a:pPr algn="ctr" fontAlgn="b"/>
                      <a:r>
                        <a:rPr lang="es-CO" sz="1000" b="1" u="none" strike="noStrike"/>
                        <a:t>SANTAFE DE BOGOTA</a:t>
                      </a:r>
                      <a:endParaRPr lang="es-CO" sz="1000" b="1" i="0" u="none" strike="noStrike">
                        <a:solidFill>
                          <a:schemeClr val="tx1"/>
                        </a:solidFill>
                        <a:latin typeface="Calibri"/>
                      </a:endParaRPr>
                    </a:p>
                  </a:txBody>
                  <a:tcPr marL="5680" marR="5680" marT="5680" marB="0" anchor="b"/>
                </a:tc>
                <a:tc>
                  <a:txBody>
                    <a:bodyPr/>
                    <a:lstStyle/>
                    <a:p>
                      <a:pPr algn="ctr" fontAlgn="b"/>
                      <a:r>
                        <a:rPr lang="es-CO" sz="1000" b="1" u="none" strike="noStrike" dirty="0"/>
                        <a:t>UNIVERSIDAD CATOLICA DE COLOMBIA</a:t>
                      </a:r>
                      <a:endParaRPr lang="es-CO" sz="1000" b="1" i="0" u="none" strike="noStrike" dirty="0">
                        <a:solidFill>
                          <a:schemeClr val="tx1"/>
                        </a:solidFill>
                        <a:latin typeface="Calibri"/>
                      </a:endParaRPr>
                    </a:p>
                  </a:txBody>
                  <a:tcPr marL="5680" marR="5680" marT="5680" marB="0" anchor="b"/>
                </a:tc>
                <a:tc>
                  <a:txBody>
                    <a:bodyPr/>
                    <a:lstStyle/>
                    <a:p>
                      <a:pPr algn="ctr" fontAlgn="b"/>
                      <a:r>
                        <a:rPr lang="es-CO" sz="1000" b="1" u="none" strike="noStrike" dirty="0"/>
                        <a:t>Universidad</a:t>
                      </a:r>
                      <a:endParaRPr lang="es-CO" sz="1000" b="1" i="0" u="none" strike="noStrike" dirty="0">
                        <a:solidFill>
                          <a:schemeClr val="tx1"/>
                        </a:solidFill>
                        <a:latin typeface="Calibri"/>
                      </a:endParaRPr>
                    </a:p>
                  </a:txBody>
                  <a:tcPr marL="5680" marR="5680" marT="5680" marB="0" anchor="b"/>
                </a:tc>
                <a:tc>
                  <a:txBody>
                    <a:bodyPr/>
                    <a:lstStyle/>
                    <a:p>
                      <a:pPr algn="ctr" fontAlgn="b"/>
                      <a:r>
                        <a:rPr lang="es-CO" sz="1000" b="1" u="none" strike="noStrike" dirty="0"/>
                        <a:t>Privada</a:t>
                      </a:r>
                      <a:endParaRPr lang="es-CO" sz="1000" b="1" i="0" u="none" strike="noStrike" dirty="0">
                        <a:solidFill>
                          <a:schemeClr val="tx1"/>
                        </a:solidFill>
                        <a:latin typeface="Calibri"/>
                      </a:endParaRPr>
                    </a:p>
                  </a:txBody>
                  <a:tcPr marL="5680" marR="5680" marT="5680" marB="0" anchor="b"/>
                </a:tc>
                <a:tc>
                  <a:txBody>
                    <a:bodyPr/>
                    <a:lstStyle/>
                    <a:p>
                      <a:pPr algn="ctr" fontAlgn="b"/>
                      <a:r>
                        <a:rPr lang="es-ES" sz="1000" b="1" u="none" strike="noStrike"/>
                        <a:t>ESPECIALIZACION EN SEGURIDAD DE REDES</a:t>
                      </a:r>
                      <a:endParaRPr lang="es-ES" sz="1000" b="1" i="0" u="none" strike="noStrike">
                        <a:solidFill>
                          <a:schemeClr val="tx1"/>
                        </a:solidFill>
                        <a:latin typeface="Calibri"/>
                      </a:endParaRPr>
                    </a:p>
                  </a:txBody>
                  <a:tcPr marL="5680" marR="5680" marT="5680" marB="0" anchor="b"/>
                </a:tc>
                <a:extLst>
                  <a:ext uri="{0D108BD9-81ED-4DB2-BD59-A6C34878D82A}">
                    <a16:rowId xmlns:a16="http://schemas.microsoft.com/office/drawing/2014/main" val="10005"/>
                  </a:ext>
                </a:extLst>
              </a:tr>
              <a:tr h="467114">
                <a:tc>
                  <a:txBody>
                    <a:bodyPr/>
                    <a:lstStyle/>
                    <a:p>
                      <a:pPr algn="ctr" fontAlgn="b"/>
                      <a:r>
                        <a:rPr lang="es-CO" sz="1000" b="1" u="none" strike="noStrike" dirty="0"/>
                        <a:t>SANTAFE DE BOGOTA</a:t>
                      </a:r>
                      <a:endParaRPr lang="es-CO" sz="1000" b="1" i="0" u="none" strike="noStrike" dirty="0">
                        <a:solidFill>
                          <a:schemeClr val="tx1"/>
                        </a:solidFill>
                        <a:latin typeface="Calibri"/>
                      </a:endParaRPr>
                    </a:p>
                  </a:txBody>
                  <a:tcPr marL="5680" marR="5680" marT="5680" marB="0" anchor="b"/>
                </a:tc>
                <a:tc>
                  <a:txBody>
                    <a:bodyPr/>
                    <a:lstStyle/>
                    <a:p>
                      <a:pPr algn="ctr" fontAlgn="b"/>
                      <a:r>
                        <a:rPr lang="es-CO" sz="1000" b="1" u="none" strike="noStrike" dirty="0"/>
                        <a:t>UNIVERSIDAD DE LOS ANDES</a:t>
                      </a:r>
                      <a:endParaRPr lang="es-CO" sz="1000" b="1" i="0" u="none" strike="noStrike" dirty="0">
                        <a:solidFill>
                          <a:schemeClr val="tx1"/>
                        </a:solidFill>
                        <a:latin typeface="Calibri"/>
                      </a:endParaRPr>
                    </a:p>
                  </a:txBody>
                  <a:tcPr marL="5680" marR="5680" marT="5680" marB="0" anchor="b"/>
                </a:tc>
                <a:tc>
                  <a:txBody>
                    <a:bodyPr/>
                    <a:lstStyle/>
                    <a:p>
                      <a:pPr algn="ctr" fontAlgn="b"/>
                      <a:r>
                        <a:rPr lang="es-CO" sz="1000" b="1" u="none" strike="noStrike" dirty="0"/>
                        <a:t>Universidad</a:t>
                      </a:r>
                      <a:endParaRPr lang="es-CO" sz="1000" b="1" i="0" u="none" strike="noStrike" dirty="0">
                        <a:solidFill>
                          <a:schemeClr val="tx1"/>
                        </a:solidFill>
                        <a:latin typeface="Calibri"/>
                      </a:endParaRPr>
                    </a:p>
                  </a:txBody>
                  <a:tcPr marL="5680" marR="5680" marT="5680" marB="0" anchor="b"/>
                </a:tc>
                <a:tc>
                  <a:txBody>
                    <a:bodyPr/>
                    <a:lstStyle/>
                    <a:p>
                      <a:pPr algn="ctr" fontAlgn="b"/>
                      <a:r>
                        <a:rPr lang="es-CO" sz="1000" b="1" u="none" strike="noStrike" dirty="0"/>
                        <a:t>Privada</a:t>
                      </a:r>
                      <a:endParaRPr lang="es-CO" sz="1000" b="1" i="0" u="none" strike="noStrike" dirty="0">
                        <a:solidFill>
                          <a:schemeClr val="tx1"/>
                        </a:solidFill>
                        <a:latin typeface="Calibri"/>
                      </a:endParaRPr>
                    </a:p>
                  </a:txBody>
                  <a:tcPr marL="5680" marR="5680" marT="5680" marB="0" anchor="b"/>
                </a:tc>
                <a:tc>
                  <a:txBody>
                    <a:bodyPr/>
                    <a:lstStyle/>
                    <a:p>
                      <a:pPr algn="ctr" fontAlgn="b"/>
                      <a:r>
                        <a:rPr lang="es-ES" sz="1000" b="1" u="none" strike="noStrike" dirty="0"/>
                        <a:t>ESPECIALIZACION EN SEGURIDAD DE LA INFORMACION</a:t>
                      </a:r>
                      <a:endParaRPr lang="es-ES" sz="1000" b="1" i="0" u="none" strike="noStrike" dirty="0">
                        <a:solidFill>
                          <a:schemeClr val="tx1"/>
                        </a:solidFill>
                        <a:latin typeface="Calibri"/>
                      </a:endParaRPr>
                    </a:p>
                  </a:txBody>
                  <a:tcPr marL="5680" marR="5680" marT="5680" marB="0" anchor="b"/>
                </a:tc>
                <a:extLst>
                  <a:ext uri="{0D108BD9-81ED-4DB2-BD59-A6C34878D82A}">
                    <a16:rowId xmlns:a16="http://schemas.microsoft.com/office/drawing/2014/main" val="10006"/>
                  </a:ext>
                </a:extLst>
              </a:tr>
              <a:tr h="467114">
                <a:tc>
                  <a:txBody>
                    <a:bodyPr/>
                    <a:lstStyle/>
                    <a:p>
                      <a:pPr algn="ctr" fontAlgn="b"/>
                      <a:r>
                        <a:rPr lang="es-CO" sz="1000" b="1" u="none" strike="noStrike"/>
                        <a:t>MEDELLIN</a:t>
                      </a:r>
                      <a:endParaRPr lang="es-CO" sz="1000" b="1" i="0" u="none" strike="noStrike">
                        <a:solidFill>
                          <a:schemeClr val="tx1"/>
                        </a:solidFill>
                        <a:latin typeface="Calibri"/>
                      </a:endParaRPr>
                    </a:p>
                  </a:txBody>
                  <a:tcPr marL="5680" marR="5680" marT="5680" marB="0" anchor="b"/>
                </a:tc>
                <a:tc>
                  <a:txBody>
                    <a:bodyPr/>
                    <a:lstStyle/>
                    <a:p>
                      <a:pPr algn="ctr" fontAlgn="b"/>
                      <a:r>
                        <a:rPr lang="es-CO" sz="1000" b="1" u="none" strike="noStrike" dirty="0"/>
                        <a:t>UNIVERSIDAD DE SAN BUENAVENTURA</a:t>
                      </a:r>
                      <a:endParaRPr lang="es-CO" sz="1000" b="1" i="0" u="none" strike="noStrike" dirty="0">
                        <a:solidFill>
                          <a:schemeClr val="tx1"/>
                        </a:solidFill>
                        <a:latin typeface="Calibri"/>
                      </a:endParaRPr>
                    </a:p>
                  </a:txBody>
                  <a:tcPr marL="5680" marR="5680" marT="5680" marB="0" anchor="b"/>
                </a:tc>
                <a:tc>
                  <a:txBody>
                    <a:bodyPr/>
                    <a:lstStyle/>
                    <a:p>
                      <a:pPr algn="ctr" fontAlgn="b"/>
                      <a:r>
                        <a:rPr lang="es-CO" sz="1000" b="1" u="none" strike="noStrike" dirty="0"/>
                        <a:t>Universidad</a:t>
                      </a:r>
                      <a:endParaRPr lang="es-CO" sz="1000" b="1" i="0" u="none" strike="noStrike" dirty="0">
                        <a:solidFill>
                          <a:schemeClr val="tx1"/>
                        </a:solidFill>
                        <a:latin typeface="Calibri"/>
                      </a:endParaRPr>
                    </a:p>
                  </a:txBody>
                  <a:tcPr marL="5680" marR="5680" marT="5680" marB="0" anchor="b"/>
                </a:tc>
                <a:tc>
                  <a:txBody>
                    <a:bodyPr/>
                    <a:lstStyle/>
                    <a:p>
                      <a:pPr algn="ctr" fontAlgn="b"/>
                      <a:r>
                        <a:rPr lang="es-CO" sz="1000" b="1" u="none" strike="noStrike" dirty="0"/>
                        <a:t>Privada</a:t>
                      </a:r>
                      <a:endParaRPr lang="es-CO" sz="1000" b="1" i="0" u="none" strike="noStrike" dirty="0">
                        <a:solidFill>
                          <a:schemeClr val="tx1"/>
                        </a:solidFill>
                        <a:latin typeface="Calibri"/>
                      </a:endParaRPr>
                    </a:p>
                  </a:txBody>
                  <a:tcPr marL="5680" marR="5680" marT="5680" marB="0" anchor="b"/>
                </a:tc>
                <a:tc>
                  <a:txBody>
                    <a:bodyPr/>
                    <a:lstStyle/>
                    <a:p>
                      <a:pPr algn="ctr" fontAlgn="b"/>
                      <a:r>
                        <a:rPr lang="es-CO" sz="1000" b="1" u="none" strike="noStrike" dirty="0"/>
                        <a:t>ESPECIALIZACIÓN EN SEGURIDAD INFORMÁTICA</a:t>
                      </a:r>
                      <a:endParaRPr lang="es-CO" sz="1000" b="1" i="0" u="none" strike="noStrike" dirty="0">
                        <a:solidFill>
                          <a:schemeClr val="tx1"/>
                        </a:solidFill>
                        <a:latin typeface="Calibri"/>
                      </a:endParaRPr>
                    </a:p>
                  </a:txBody>
                  <a:tcPr marL="5680" marR="5680" marT="5680" marB="0" anchor="b"/>
                </a:tc>
                <a:extLst>
                  <a:ext uri="{0D108BD9-81ED-4DB2-BD59-A6C34878D82A}">
                    <a16:rowId xmlns:a16="http://schemas.microsoft.com/office/drawing/2014/main" val="10007"/>
                  </a:ext>
                </a:extLst>
              </a:tr>
              <a:tr h="467114">
                <a:tc>
                  <a:txBody>
                    <a:bodyPr/>
                    <a:lstStyle/>
                    <a:p>
                      <a:pPr algn="ctr" fontAlgn="b"/>
                      <a:r>
                        <a:rPr lang="es-CO" sz="1000" b="1" u="none" strike="noStrike"/>
                        <a:t>SANTAFE DE BOGOTA</a:t>
                      </a:r>
                      <a:endParaRPr lang="es-CO" sz="1000" b="1" i="0" u="none" strike="noStrike">
                        <a:solidFill>
                          <a:schemeClr val="tx1"/>
                        </a:solidFill>
                        <a:latin typeface="Calibri"/>
                      </a:endParaRPr>
                    </a:p>
                  </a:txBody>
                  <a:tcPr marL="5680" marR="5680" marT="5680" marB="0" anchor="b"/>
                </a:tc>
                <a:tc>
                  <a:txBody>
                    <a:bodyPr/>
                    <a:lstStyle/>
                    <a:p>
                      <a:pPr algn="ctr" fontAlgn="b"/>
                      <a:r>
                        <a:rPr lang="es-CO" sz="1000" b="1" u="none" strike="noStrike" dirty="0"/>
                        <a:t>UNIVERSIDAD EL BOSQUE</a:t>
                      </a:r>
                      <a:endParaRPr lang="es-CO" sz="1000" b="1" i="0" u="none" strike="noStrike" dirty="0">
                        <a:solidFill>
                          <a:schemeClr val="tx1"/>
                        </a:solidFill>
                        <a:latin typeface="Calibri"/>
                      </a:endParaRPr>
                    </a:p>
                  </a:txBody>
                  <a:tcPr marL="5680" marR="5680" marT="5680" marB="0" anchor="b"/>
                </a:tc>
                <a:tc>
                  <a:txBody>
                    <a:bodyPr/>
                    <a:lstStyle/>
                    <a:p>
                      <a:pPr algn="ctr" fontAlgn="b"/>
                      <a:r>
                        <a:rPr lang="es-CO" sz="1000" b="1" u="none" strike="noStrike"/>
                        <a:t>Universidad</a:t>
                      </a:r>
                      <a:endParaRPr lang="es-CO" sz="1000" b="1" i="0" u="none" strike="noStrike">
                        <a:solidFill>
                          <a:schemeClr val="tx1"/>
                        </a:solidFill>
                        <a:latin typeface="Calibri"/>
                      </a:endParaRPr>
                    </a:p>
                  </a:txBody>
                  <a:tcPr marL="5680" marR="5680" marT="5680" marB="0" anchor="b"/>
                </a:tc>
                <a:tc>
                  <a:txBody>
                    <a:bodyPr/>
                    <a:lstStyle/>
                    <a:p>
                      <a:pPr algn="ctr" fontAlgn="b"/>
                      <a:r>
                        <a:rPr lang="es-CO" sz="1000" b="1" u="none" strike="noStrike"/>
                        <a:t>Privada</a:t>
                      </a:r>
                      <a:endParaRPr lang="es-CO" sz="1000" b="1" i="0" u="none" strike="noStrike">
                        <a:solidFill>
                          <a:schemeClr val="tx1"/>
                        </a:solidFill>
                        <a:latin typeface="Calibri"/>
                      </a:endParaRPr>
                    </a:p>
                  </a:txBody>
                  <a:tcPr marL="5680" marR="5680" marT="5680" marB="0" anchor="b"/>
                </a:tc>
                <a:tc>
                  <a:txBody>
                    <a:bodyPr/>
                    <a:lstStyle/>
                    <a:p>
                      <a:pPr algn="ctr" fontAlgn="b"/>
                      <a:r>
                        <a:rPr lang="es-ES" sz="1000" b="1" u="none" strike="noStrike" dirty="0"/>
                        <a:t>ESPECIALIZACIÓN EN SEGURIDAD DE REDES TELEMÁTICAS</a:t>
                      </a:r>
                      <a:endParaRPr lang="es-ES" sz="1000" b="1" i="0" u="none" strike="noStrike" dirty="0">
                        <a:solidFill>
                          <a:schemeClr val="tx1"/>
                        </a:solidFill>
                        <a:latin typeface="Calibri"/>
                      </a:endParaRPr>
                    </a:p>
                  </a:txBody>
                  <a:tcPr marL="5680" marR="5680" marT="5680" marB="0" anchor="b"/>
                </a:tc>
                <a:extLst>
                  <a:ext uri="{0D108BD9-81ED-4DB2-BD59-A6C34878D82A}">
                    <a16:rowId xmlns:a16="http://schemas.microsoft.com/office/drawing/2014/main" val="10008"/>
                  </a:ext>
                </a:extLst>
              </a:tr>
              <a:tr h="467114">
                <a:tc>
                  <a:txBody>
                    <a:bodyPr/>
                    <a:lstStyle/>
                    <a:p>
                      <a:pPr algn="ctr" fontAlgn="b"/>
                      <a:r>
                        <a:rPr lang="es-CO" sz="1000" b="1" u="none" strike="noStrike"/>
                        <a:t>MEDELLIN</a:t>
                      </a:r>
                      <a:endParaRPr lang="es-CO" sz="1000" b="1" i="0" u="none" strike="noStrike">
                        <a:solidFill>
                          <a:schemeClr val="tx1"/>
                        </a:solidFill>
                        <a:latin typeface="Calibri"/>
                      </a:endParaRPr>
                    </a:p>
                  </a:txBody>
                  <a:tcPr marL="5680" marR="5680" marT="5680" marB="0" anchor="b"/>
                </a:tc>
                <a:tc>
                  <a:txBody>
                    <a:bodyPr/>
                    <a:lstStyle/>
                    <a:p>
                      <a:pPr algn="ctr" fontAlgn="b"/>
                      <a:r>
                        <a:rPr lang="es-CO" sz="1000" b="1" u="none" strike="noStrike" dirty="0"/>
                        <a:t>UNIVERSIDAD PONTIFICIA BOLIVARIANA</a:t>
                      </a:r>
                      <a:endParaRPr lang="es-CO" sz="1000" b="1" i="0" u="none" strike="noStrike" dirty="0">
                        <a:solidFill>
                          <a:schemeClr val="tx1"/>
                        </a:solidFill>
                        <a:latin typeface="Calibri"/>
                      </a:endParaRPr>
                    </a:p>
                  </a:txBody>
                  <a:tcPr marL="5680" marR="5680" marT="5680" marB="0" anchor="b"/>
                </a:tc>
                <a:tc>
                  <a:txBody>
                    <a:bodyPr/>
                    <a:lstStyle/>
                    <a:p>
                      <a:pPr algn="ctr" fontAlgn="b"/>
                      <a:r>
                        <a:rPr lang="es-CO" sz="1000" b="1" u="none" strike="noStrike"/>
                        <a:t>Universidad</a:t>
                      </a:r>
                      <a:endParaRPr lang="es-CO" sz="1000" b="1" i="0" u="none" strike="noStrike">
                        <a:solidFill>
                          <a:schemeClr val="tx1"/>
                        </a:solidFill>
                        <a:latin typeface="Calibri"/>
                      </a:endParaRPr>
                    </a:p>
                  </a:txBody>
                  <a:tcPr marL="5680" marR="5680" marT="5680" marB="0" anchor="b"/>
                </a:tc>
                <a:tc>
                  <a:txBody>
                    <a:bodyPr/>
                    <a:lstStyle/>
                    <a:p>
                      <a:pPr algn="ctr" fontAlgn="b"/>
                      <a:r>
                        <a:rPr lang="es-CO" sz="1000" b="1" u="none" strike="noStrike"/>
                        <a:t>Privada</a:t>
                      </a:r>
                      <a:endParaRPr lang="es-CO" sz="1000" b="1" i="0" u="none" strike="noStrike">
                        <a:solidFill>
                          <a:schemeClr val="tx1"/>
                        </a:solidFill>
                        <a:latin typeface="Calibri"/>
                      </a:endParaRPr>
                    </a:p>
                  </a:txBody>
                  <a:tcPr marL="5680" marR="5680" marT="5680" marB="0" anchor="b"/>
                </a:tc>
                <a:tc>
                  <a:txBody>
                    <a:bodyPr/>
                    <a:lstStyle/>
                    <a:p>
                      <a:pPr algn="ctr" fontAlgn="b"/>
                      <a:r>
                        <a:rPr lang="es-CO" sz="1000" b="1" u="none" strike="noStrike" dirty="0"/>
                        <a:t>ESPECIALIZACIÓN EN SEGURIDAD INFORMATICA</a:t>
                      </a:r>
                      <a:endParaRPr lang="es-CO" sz="1000" b="1" i="0" u="none" strike="noStrike" dirty="0">
                        <a:solidFill>
                          <a:schemeClr val="tx1"/>
                        </a:solidFill>
                        <a:latin typeface="Calibri"/>
                      </a:endParaRPr>
                    </a:p>
                  </a:txBody>
                  <a:tcPr marL="5680" marR="5680" marT="5680" marB="0" anchor="b"/>
                </a:tc>
                <a:extLst>
                  <a:ext uri="{0D108BD9-81ED-4DB2-BD59-A6C34878D82A}">
                    <a16:rowId xmlns:a16="http://schemas.microsoft.com/office/drawing/2014/main" val="10009"/>
                  </a:ext>
                </a:extLst>
              </a:tr>
              <a:tr h="406030">
                <a:tc>
                  <a:txBody>
                    <a:bodyPr/>
                    <a:lstStyle/>
                    <a:p>
                      <a:pPr algn="ctr" fontAlgn="b"/>
                      <a:r>
                        <a:rPr lang="es-CO" sz="1000" b="1" u="none" strike="noStrike" dirty="0"/>
                        <a:t>BUCARAMANGA</a:t>
                      </a:r>
                      <a:endParaRPr lang="es-CO" sz="1000" b="1" i="0" u="none" strike="noStrike" dirty="0">
                        <a:solidFill>
                          <a:schemeClr val="tx1"/>
                        </a:solidFill>
                        <a:latin typeface="Calibri"/>
                      </a:endParaRPr>
                    </a:p>
                  </a:txBody>
                  <a:tcPr marL="5680" marR="5680" marT="5680" marB="0" anchor="b"/>
                </a:tc>
                <a:tc>
                  <a:txBody>
                    <a:bodyPr/>
                    <a:lstStyle/>
                    <a:p>
                      <a:pPr algn="ctr" fontAlgn="b"/>
                      <a:r>
                        <a:rPr lang="es-CO" sz="1000" b="1" u="none" strike="noStrike" dirty="0"/>
                        <a:t>UNIVERSIDAD PONTIFICIA BOLIVARIANA</a:t>
                      </a:r>
                      <a:endParaRPr lang="es-CO" sz="1000" b="1" i="0" u="none" strike="noStrike" dirty="0">
                        <a:solidFill>
                          <a:schemeClr val="tx1"/>
                        </a:solidFill>
                        <a:latin typeface="Calibri"/>
                      </a:endParaRPr>
                    </a:p>
                  </a:txBody>
                  <a:tcPr marL="5680" marR="5680" marT="5680" marB="0" anchor="b"/>
                </a:tc>
                <a:tc>
                  <a:txBody>
                    <a:bodyPr/>
                    <a:lstStyle/>
                    <a:p>
                      <a:pPr algn="ctr" fontAlgn="b"/>
                      <a:r>
                        <a:rPr lang="es-CO" sz="1000" b="1" u="none" strike="noStrike" dirty="0"/>
                        <a:t>Universidad</a:t>
                      </a:r>
                      <a:endParaRPr lang="es-CO" sz="1000" b="1" i="0" u="none" strike="noStrike" dirty="0">
                        <a:solidFill>
                          <a:schemeClr val="tx1"/>
                        </a:solidFill>
                        <a:latin typeface="Calibri"/>
                      </a:endParaRPr>
                    </a:p>
                  </a:txBody>
                  <a:tcPr marL="5680" marR="5680" marT="5680" marB="0" anchor="b"/>
                </a:tc>
                <a:tc>
                  <a:txBody>
                    <a:bodyPr/>
                    <a:lstStyle/>
                    <a:p>
                      <a:pPr algn="ctr" fontAlgn="b"/>
                      <a:r>
                        <a:rPr lang="es-CO" sz="1000" b="1" u="none" strike="noStrike"/>
                        <a:t>Privada</a:t>
                      </a:r>
                      <a:endParaRPr lang="es-CO" sz="1000" b="1" i="0" u="none" strike="noStrike">
                        <a:solidFill>
                          <a:schemeClr val="tx1"/>
                        </a:solidFill>
                        <a:latin typeface="Calibri"/>
                      </a:endParaRPr>
                    </a:p>
                  </a:txBody>
                  <a:tcPr marL="5680" marR="5680" marT="5680" marB="0" anchor="b"/>
                </a:tc>
                <a:tc>
                  <a:txBody>
                    <a:bodyPr/>
                    <a:lstStyle/>
                    <a:p>
                      <a:pPr algn="ctr" fontAlgn="b"/>
                      <a:r>
                        <a:rPr lang="es-CO" sz="1000" b="1" u="none" strike="noStrike" dirty="0"/>
                        <a:t>ESPECIALIZACION EN SEGURIDAD INFORMATICA</a:t>
                      </a:r>
                      <a:endParaRPr lang="es-CO" sz="1000" b="1" i="0" u="none" strike="noStrike" dirty="0">
                        <a:solidFill>
                          <a:schemeClr val="tx1"/>
                        </a:solidFill>
                        <a:latin typeface="Calibri"/>
                      </a:endParaRPr>
                    </a:p>
                  </a:txBody>
                  <a:tcPr marL="5680" marR="5680" marT="5680" marB="0" anchor="b"/>
                </a:tc>
                <a:extLst>
                  <a:ext uri="{0D108BD9-81ED-4DB2-BD59-A6C34878D82A}">
                    <a16:rowId xmlns:a16="http://schemas.microsoft.com/office/drawing/2014/main" val="10010"/>
                  </a:ext>
                </a:extLst>
              </a:tr>
            </a:tbl>
          </a:graphicData>
        </a:graphic>
      </p:graphicFrame>
      <p:sp>
        <p:nvSpPr>
          <p:cNvPr id="8" name="7 Rectángulo"/>
          <p:cNvSpPr/>
          <p:nvPr/>
        </p:nvSpPr>
        <p:spPr>
          <a:xfrm>
            <a:off x="4262072" y="549455"/>
            <a:ext cx="5466561" cy="323165"/>
          </a:xfrm>
          <a:prstGeom prst="rect">
            <a:avLst/>
          </a:prstGeom>
          <a:noFill/>
        </p:spPr>
        <p:txBody>
          <a:bodyPr wrap="none" lIns="91440" tIns="45720" rIns="91440" bIns="45720">
            <a:spAutoFit/>
          </a:bodyPr>
          <a:lstStyle/>
          <a:p>
            <a:pPr algn="ctr">
              <a:buNone/>
            </a:pPr>
            <a:r>
              <a:rPr lang="es-CO" sz="1500" b="1" i="1" cap="all" spc="0"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ESPECIALIZACIÓN EN SEGURIDAD INFORMÁTICA</a:t>
            </a:r>
            <a:endParaRPr lang="es-ES" sz="1500" b="1" cap="all" spc="0"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endParaRPr>
          </a:p>
        </p:txBody>
      </p:sp>
    </p:spTree>
  </p:cSld>
  <p:clrMapOvr>
    <a:masterClrMapping/>
  </p:clrMapOvr>
  <p:transition spd="med">
    <p:strips dir="rd"/>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2"/>
          <p:cNvPicPr>
            <a:picLocks noChangeAspect="1" noChangeArrowheads="1"/>
          </p:cNvPicPr>
          <p:nvPr/>
        </p:nvPicPr>
        <p:blipFill>
          <a:blip r:embed="rId2" cstate="print"/>
          <a:srcRect/>
          <a:stretch>
            <a:fillRect/>
          </a:stretch>
        </p:blipFill>
        <p:spPr bwMode="auto">
          <a:xfrm>
            <a:off x="3167050" y="4286256"/>
            <a:ext cx="3810000" cy="1928830"/>
          </a:xfrm>
          <a:prstGeom prst="rect">
            <a:avLst/>
          </a:prstGeom>
          <a:ln>
            <a:noFill/>
          </a:ln>
          <a:effectLst>
            <a:softEdge rad="112500"/>
          </a:effectLst>
        </p:spPr>
      </p:pic>
      <p:pic>
        <p:nvPicPr>
          <p:cNvPr id="2" name="1 Imagen" descr="informatica.png"/>
          <p:cNvPicPr>
            <a:picLocks noChangeAspect="1"/>
          </p:cNvPicPr>
          <p:nvPr/>
        </p:nvPicPr>
        <p:blipFill>
          <a:blip r:embed="rId3" cstate="print"/>
          <a:stretch>
            <a:fillRect/>
          </a:stretch>
        </p:blipFill>
        <p:spPr>
          <a:xfrm>
            <a:off x="309530" y="0"/>
            <a:ext cx="9364331" cy="6429396"/>
          </a:xfrm>
          <a:prstGeom prst="rect">
            <a:avLst/>
          </a:prstGeom>
        </p:spPr>
      </p:pic>
      <p:graphicFrame>
        <p:nvGraphicFramePr>
          <p:cNvPr id="7" name="6 Tabla"/>
          <p:cNvGraphicFramePr>
            <a:graphicFrameLocks noGrp="1"/>
          </p:cNvGraphicFramePr>
          <p:nvPr/>
        </p:nvGraphicFramePr>
        <p:xfrm>
          <a:off x="1095348" y="1285860"/>
          <a:ext cx="8286808" cy="2819712"/>
        </p:xfrm>
        <a:graphic>
          <a:graphicData uri="http://schemas.openxmlformats.org/drawingml/2006/table">
            <a:tbl>
              <a:tblPr/>
              <a:tblGrid>
                <a:gridCol w="1072501">
                  <a:extLst>
                    <a:ext uri="{9D8B030D-6E8A-4147-A177-3AD203B41FA5}">
                      <a16:colId xmlns:a16="http://schemas.microsoft.com/office/drawing/2014/main" val="20000"/>
                    </a:ext>
                  </a:extLst>
                </a:gridCol>
                <a:gridCol w="2541082">
                  <a:extLst>
                    <a:ext uri="{9D8B030D-6E8A-4147-A177-3AD203B41FA5}">
                      <a16:colId xmlns:a16="http://schemas.microsoft.com/office/drawing/2014/main" val="20001"/>
                    </a:ext>
                  </a:extLst>
                </a:gridCol>
                <a:gridCol w="1275684">
                  <a:extLst>
                    <a:ext uri="{9D8B030D-6E8A-4147-A177-3AD203B41FA5}">
                      <a16:colId xmlns:a16="http://schemas.microsoft.com/office/drawing/2014/main" val="20002"/>
                    </a:ext>
                  </a:extLst>
                </a:gridCol>
                <a:gridCol w="516961">
                  <a:extLst>
                    <a:ext uri="{9D8B030D-6E8A-4147-A177-3AD203B41FA5}">
                      <a16:colId xmlns:a16="http://schemas.microsoft.com/office/drawing/2014/main" val="20003"/>
                    </a:ext>
                  </a:extLst>
                </a:gridCol>
                <a:gridCol w="2880580">
                  <a:extLst>
                    <a:ext uri="{9D8B030D-6E8A-4147-A177-3AD203B41FA5}">
                      <a16:colId xmlns:a16="http://schemas.microsoft.com/office/drawing/2014/main" val="20004"/>
                    </a:ext>
                  </a:extLst>
                </a:gridCol>
              </a:tblGrid>
              <a:tr h="324980">
                <a:tc>
                  <a:txBody>
                    <a:bodyPr/>
                    <a:lstStyle/>
                    <a:p>
                      <a:pPr algn="ctr" fontAlgn="b"/>
                      <a:r>
                        <a:rPr lang="es-CO" sz="1400" b="1" i="0" u="none" strike="noStrike" dirty="0">
                          <a:solidFill>
                            <a:schemeClr val="tx1"/>
                          </a:solidFill>
                          <a:latin typeface="Calibri"/>
                        </a:rPr>
                        <a:t>MUNICIPIO</a:t>
                      </a:r>
                    </a:p>
                  </a:txBody>
                  <a:tcPr marL="5680" marR="5680" marT="568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115979">
                        <a:alpha val="20000"/>
                      </a:srgbClr>
                    </a:solidFill>
                  </a:tcPr>
                </a:tc>
                <a:tc>
                  <a:txBody>
                    <a:bodyPr/>
                    <a:lstStyle/>
                    <a:p>
                      <a:pPr algn="ctr" fontAlgn="b"/>
                      <a:r>
                        <a:rPr lang="es-CO" sz="1400" b="1" i="0" u="none" strike="noStrike" dirty="0">
                          <a:solidFill>
                            <a:schemeClr val="tx1"/>
                          </a:solidFill>
                          <a:latin typeface="Calibri"/>
                        </a:rPr>
                        <a:t>INSTITUCIÓN (IES)</a:t>
                      </a:r>
                    </a:p>
                  </a:txBody>
                  <a:tcPr marL="5680" marR="5680" marT="56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115979">
                        <a:alpha val="20000"/>
                      </a:srgbClr>
                    </a:solidFill>
                  </a:tcPr>
                </a:tc>
                <a:tc>
                  <a:txBody>
                    <a:bodyPr/>
                    <a:lstStyle/>
                    <a:p>
                      <a:pPr algn="ctr" fontAlgn="b"/>
                      <a:r>
                        <a:rPr lang="es-CO" sz="1400" b="1" i="0" u="none" strike="noStrike" dirty="0">
                          <a:solidFill>
                            <a:schemeClr val="tx1"/>
                          </a:solidFill>
                          <a:latin typeface="Calibri"/>
                        </a:rPr>
                        <a:t>CARÁCTER IES</a:t>
                      </a:r>
                    </a:p>
                  </a:txBody>
                  <a:tcPr marL="5680" marR="5680" marT="56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115979">
                        <a:alpha val="20000"/>
                      </a:srgbClr>
                    </a:solidFill>
                  </a:tcPr>
                </a:tc>
                <a:tc>
                  <a:txBody>
                    <a:bodyPr/>
                    <a:lstStyle/>
                    <a:p>
                      <a:pPr algn="ctr" fontAlgn="b"/>
                      <a:r>
                        <a:rPr lang="es-CO" sz="1400" b="1" i="0" u="none" strike="noStrike" dirty="0">
                          <a:solidFill>
                            <a:schemeClr val="tx1"/>
                          </a:solidFill>
                          <a:latin typeface="Calibri"/>
                        </a:rPr>
                        <a:t>SECTOR IES</a:t>
                      </a:r>
                    </a:p>
                  </a:txBody>
                  <a:tcPr marL="5680" marR="5680" marT="56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115979">
                        <a:alpha val="20000"/>
                      </a:srgbClr>
                    </a:solidFill>
                  </a:tcPr>
                </a:tc>
                <a:tc>
                  <a:txBody>
                    <a:bodyPr/>
                    <a:lstStyle/>
                    <a:p>
                      <a:pPr algn="ctr" fontAlgn="b"/>
                      <a:r>
                        <a:rPr lang="es-CO" sz="1400" b="1" i="0" u="none" strike="noStrike">
                          <a:solidFill>
                            <a:schemeClr val="tx1"/>
                          </a:solidFill>
                          <a:latin typeface="Calibri"/>
                        </a:rPr>
                        <a:t>NOMBRE PROGRAMA</a:t>
                      </a:r>
                      <a:endParaRPr lang="es-CO" sz="1400" b="1" i="0" u="none" strike="noStrike" dirty="0">
                        <a:solidFill>
                          <a:schemeClr val="tx1"/>
                        </a:solidFill>
                        <a:latin typeface="Calibri"/>
                      </a:endParaRPr>
                    </a:p>
                  </a:txBody>
                  <a:tcPr marL="5680" marR="5680" marT="568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115979">
                        <a:alpha val="20000"/>
                      </a:srgbClr>
                    </a:solidFill>
                  </a:tcPr>
                </a:tc>
                <a:extLst>
                  <a:ext uri="{0D108BD9-81ED-4DB2-BD59-A6C34878D82A}">
                    <a16:rowId xmlns:a16="http://schemas.microsoft.com/office/drawing/2014/main" val="10000"/>
                  </a:ext>
                </a:extLst>
              </a:tr>
              <a:tr h="596828">
                <a:tc>
                  <a:txBody>
                    <a:bodyPr/>
                    <a:lstStyle/>
                    <a:p>
                      <a:pPr algn="ctr" fontAlgn="b"/>
                      <a:r>
                        <a:rPr lang="es-CO" sz="1200" b="1" i="0" u="none" strike="noStrike">
                          <a:solidFill>
                            <a:srgbClr val="000000"/>
                          </a:solidFill>
                          <a:latin typeface="Calibri"/>
                        </a:rPr>
                        <a:t>SANTAFE DE BOGOTA</a:t>
                      </a:r>
                    </a:p>
                  </a:txBody>
                  <a:tcPr marL="5680" marR="5680" marT="568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s-ES" sz="1200" b="1" i="0" u="none" strike="noStrike" dirty="0">
                          <a:solidFill>
                            <a:srgbClr val="000000"/>
                          </a:solidFill>
                          <a:latin typeface="Calibri"/>
                        </a:rPr>
                        <a:t>CORPORACION UNIVERSIDAD PILOTO DE COLOMBIA</a:t>
                      </a:r>
                    </a:p>
                  </a:txBody>
                  <a:tcPr marL="5680" marR="5680" marT="56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s-CO" sz="1200" b="1" i="0" u="none" strike="noStrike">
                          <a:solidFill>
                            <a:srgbClr val="000000"/>
                          </a:solidFill>
                          <a:latin typeface="Calibri"/>
                        </a:rPr>
                        <a:t>Universidad</a:t>
                      </a:r>
                    </a:p>
                  </a:txBody>
                  <a:tcPr marL="5680" marR="5680" marT="56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s-CO" sz="1200" b="1" i="0" u="none" strike="noStrike" dirty="0">
                          <a:solidFill>
                            <a:srgbClr val="000000"/>
                          </a:solidFill>
                          <a:latin typeface="Calibri"/>
                        </a:rPr>
                        <a:t>Privada</a:t>
                      </a:r>
                    </a:p>
                  </a:txBody>
                  <a:tcPr marL="5680" marR="5680" marT="56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s-CO" sz="1200" b="1" i="0" u="none" strike="noStrike" dirty="0">
                          <a:solidFill>
                            <a:srgbClr val="000000"/>
                          </a:solidFill>
                          <a:latin typeface="Calibri"/>
                        </a:rPr>
                        <a:t>ESPECIALIZACION EN SEGURIDAD INFORMATICA</a:t>
                      </a:r>
                    </a:p>
                  </a:txBody>
                  <a:tcPr marL="5680" marR="5680" marT="568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596828">
                <a:tc>
                  <a:txBody>
                    <a:bodyPr/>
                    <a:lstStyle/>
                    <a:p>
                      <a:pPr algn="ctr" fontAlgn="b"/>
                      <a:r>
                        <a:rPr lang="es-CO" sz="1200" b="1" i="0" u="none" strike="noStrike">
                          <a:solidFill>
                            <a:srgbClr val="000000"/>
                          </a:solidFill>
                          <a:latin typeface="Calibri"/>
                        </a:rPr>
                        <a:t>SANTAFE DE BOGOTA</a:t>
                      </a:r>
                    </a:p>
                  </a:txBody>
                  <a:tcPr marL="5680" marR="5680" marT="568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s-CO" sz="1200" b="1" i="0" u="none" strike="noStrike" dirty="0">
                          <a:solidFill>
                            <a:srgbClr val="000000"/>
                          </a:solidFill>
                          <a:latin typeface="Calibri"/>
                        </a:rPr>
                        <a:t>UNIVERSIDAD CATOLICA DE COLOMBIA</a:t>
                      </a:r>
                    </a:p>
                  </a:txBody>
                  <a:tcPr marL="5680" marR="5680" marT="56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s-CO" sz="1200" b="1" i="0" u="none" strike="noStrike">
                          <a:solidFill>
                            <a:srgbClr val="000000"/>
                          </a:solidFill>
                          <a:latin typeface="Calibri"/>
                        </a:rPr>
                        <a:t>Universidad</a:t>
                      </a:r>
                    </a:p>
                  </a:txBody>
                  <a:tcPr marL="5680" marR="5680" marT="56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s-CO" sz="1200" b="1" i="0" u="none" strike="noStrike">
                          <a:solidFill>
                            <a:srgbClr val="000000"/>
                          </a:solidFill>
                          <a:latin typeface="Calibri"/>
                        </a:rPr>
                        <a:t>Privada</a:t>
                      </a:r>
                    </a:p>
                  </a:txBody>
                  <a:tcPr marL="5680" marR="5680" marT="56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s-ES" sz="1200" b="1" i="0" u="none" strike="noStrike" dirty="0">
                          <a:solidFill>
                            <a:srgbClr val="000000"/>
                          </a:solidFill>
                          <a:latin typeface="Calibri"/>
                        </a:rPr>
                        <a:t>ESPECIALIZACION EN SEGURIDAD DE REDES</a:t>
                      </a:r>
                    </a:p>
                  </a:txBody>
                  <a:tcPr marL="5680" marR="5680" marT="568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596828">
                <a:tc>
                  <a:txBody>
                    <a:bodyPr/>
                    <a:lstStyle/>
                    <a:p>
                      <a:pPr algn="ctr" fontAlgn="b"/>
                      <a:r>
                        <a:rPr lang="es-CO" sz="1200" b="1" i="0" u="none" strike="noStrike">
                          <a:solidFill>
                            <a:srgbClr val="000000"/>
                          </a:solidFill>
                          <a:latin typeface="Calibri"/>
                        </a:rPr>
                        <a:t>SANTAFE DE BOGOTA</a:t>
                      </a:r>
                    </a:p>
                  </a:txBody>
                  <a:tcPr marL="5680" marR="5680" marT="568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s-CO" sz="1200" b="1" i="0" u="none" strike="noStrike" dirty="0">
                          <a:solidFill>
                            <a:srgbClr val="000000"/>
                          </a:solidFill>
                          <a:latin typeface="Calibri"/>
                        </a:rPr>
                        <a:t>UNIVERSIDAD DE LOS ANDES</a:t>
                      </a:r>
                    </a:p>
                  </a:txBody>
                  <a:tcPr marL="5680" marR="5680" marT="56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s-CO" sz="1200" b="1" i="0" u="none" strike="noStrike">
                          <a:solidFill>
                            <a:srgbClr val="000000"/>
                          </a:solidFill>
                          <a:latin typeface="Calibri"/>
                        </a:rPr>
                        <a:t>Universidad</a:t>
                      </a:r>
                    </a:p>
                  </a:txBody>
                  <a:tcPr marL="5680" marR="5680" marT="56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s-CO" sz="1200" b="1" i="0" u="none" strike="noStrike">
                          <a:solidFill>
                            <a:srgbClr val="000000"/>
                          </a:solidFill>
                          <a:latin typeface="Calibri"/>
                        </a:rPr>
                        <a:t>Privada</a:t>
                      </a:r>
                    </a:p>
                  </a:txBody>
                  <a:tcPr marL="5680" marR="5680" marT="56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s-ES" sz="1200" b="1" i="0" u="none" strike="noStrike" dirty="0">
                          <a:solidFill>
                            <a:srgbClr val="000000"/>
                          </a:solidFill>
                          <a:latin typeface="Calibri"/>
                        </a:rPr>
                        <a:t>ESPECIALIZACION EN SEGURIDAD DE LA INFORMACION</a:t>
                      </a:r>
                    </a:p>
                  </a:txBody>
                  <a:tcPr marL="5680" marR="5680" marT="568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596828">
                <a:tc>
                  <a:txBody>
                    <a:bodyPr/>
                    <a:lstStyle/>
                    <a:p>
                      <a:pPr algn="ctr" fontAlgn="b"/>
                      <a:r>
                        <a:rPr lang="es-CO" sz="1200" b="1" i="0" u="none" strike="noStrike">
                          <a:solidFill>
                            <a:srgbClr val="000000"/>
                          </a:solidFill>
                          <a:latin typeface="Calibri"/>
                        </a:rPr>
                        <a:t>SANTAFE DE BOGOTA</a:t>
                      </a:r>
                    </a:p>
                  </a:txBody>
                  <a:tcPr marL="5680" marR="5680" marT="568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s-CO" sz="1200" b="1" i="0" u="none" strike="noStrike">
                          <a:solidFill>
                            <a:srgbClr val="000000"/>
                          </a:solidFill>
                          <a:latin typeface="Calibri"/>
                        </a:rPr>
                        <a:t>UNIVERSIDAD EL BOSQUE</a:t>
                      </a:r>
                    </a:p>
                  </a:txBody>
                  <a:tcPr marL="5680" marR="5680" marT="56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s-CO" sz="1200" b="1" i="0" u="none" strike="noStrike" dirty="0">
                          <a:solidFill>
                            <a:srgbClr val="000000"/>
                          </a:solidFill>
                          <a:latin typeface="Calibri"/>
                        </a:rPr>
                        <a:t>Universidad</a:t>
                      </a:r>
                    </a:p>
                  </a:txBody>
                  <a:tcPr marL="5680" marR="5680" marT="56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s-CO" sz="1200" b="1" i="0" u="none" strike="noStrike">
                          <a:solidFill>
                            <a:srgbClr val="000000"/>
                          </a:solidFill>
                          <a:latin typeface="Calibri"/>
                        </a:rPr>
                        <a:t>Privada</a:t>
                      </a:r>
                    </a:p>
                  </a:txBody>
                  <a:tcPr marL="5680" marR="5680" marT="56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s-ES" sz="1200" b="1" i="0" u="none" strike="noStrike" dirty="0">
                          <a:solidFill>
                            <a:srgbClr val="000000"/>
                          </a:solidFill>
                          <a:latin typeface="Calibri"/>
                        </a:rPr>
                        <a:t>ESPECIALIZACIÓN EN SEGURIDAD DE REDES TELEMÁTICAS</a:t>
                      </a:r>
                    </a:p>
                  </a:txBody>
                  <a:tcPr marL="5680" marR="5680" marT="568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6" name="5 Rectángulo"/>
          <p:cNvSpPr/>
          <p:nvPr/>
        </p:nvSpPr>
        <p:spPr>
          <a:xfrm>
            <a:off x="4262072" y="549455"/>
            <a:ext cx="5466561" cy="323165"/>
          </a:xfrm>
          <a:prstGeom prst="rect">
            <a:avLst/>
          </a:prstGeom>
          <a:noFill/>
        </p:spPr>
        <p:txBody>
          <a:bodyPr wrap="none" lIns="91440" tIns="45720" rIns="91440" bIns="45720">
            <a:spAutoFit/>
          </a:bodyPr>
          <a:lstStyle/>
          <a:p>
            <a:pPr algn="ctr">
              <a:buNone/>
            </a:pPr>
            <a:r>
              <a:rPr lang="es-CO" sz="1500" b="1" i="1" cap="all" spc="0"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ESPECIALIZACIÓN EN SEGURIDAD INFORMÁTICA</a:t>
            </a:r>
            <a:endParaRPr lang="es-ES" sz="1500" b="1" cap="all" spc="0"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endParaRPr>
          </a:p>
        </p:txBody>
      </p:sp>
    </p:spTree>
  </p:cSld>
  <p:clrMapOvr>
    <a:masterClrMapping/>
  </p:clrMapOvr>
  <p:transition spd="med">
    <p:strips dir="rd"/>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http://t1.gstatic.com/images?q=tbn:ANd9GcTekYiypoztNPA9yri1PqNiMevc-CiKXZHruC7uQBRzO1xB3AC8"/>
          <p:cNvPicPr>
            <a:picLocks noChangeAspect="1" noChangeArrowheads="1"/>
          </p:cNvPicPr>
          <p:nvPr/>
        </p:nvPicPr>
        <p:blipFill>
          <a:blip r:embed="rId3" cstate="print"/>
          <a:srcRect/>
          <a:stretch>
            <a:fillRect/>
          </a:stretch>
        </p:blipFill>
        <p:spPr bwMode="auto">
          <a:xfrm>
            <a:off x="309530" y="1428736"/>
            <a:ext cx="1678484" cy="1643074"/>
          </a:xfrm>
          <a:prstGeom prst="rect">
            <a:avLst/>
          </a:prstGeom>
          <a:ln>
            <a:noFill/>
          </a:ln>
          <a:effectLst>
            <a:softEdge rad="112500"/>
          </a:effectLst>
        </p:spPr>
      </p:pic>
      <p:pic>
        <p:nvPicPr>
          <p:cNvPr id="2" name="1 Imagen" descr="informatica.png"/>
          <p:cNvPicPr>
            <a:picLocks noChangeAspect="1"/>
          </p:cNvPicPr>
          <p:nvPr/>
        </p:nvPicPr>
        <p:blipFill>
          <a:blip r:embed="rId4" cstate="print"/>
          <a:stretch>
            <a:fillRect/>
          </a:stretch>
        </p:blipFill>
        <p:spPr>
          <a:xfrm>
            <a:off x="238092" y="285728"/>
            <a:ext cx="9364331" cy="6429396"/>
          </a:xfrm>
          <a:prstGeom prst="rect">
            <a:avLst/>
          </a:prstGeom>
        </p:spPr>
      </p:pic>
      <p:graphicFrame>
        <p:nvGraphicFramePr>
          <p:cNvPr id="7" name="6 Tabla"/>
          <p:cNvGraphicFramePr>
            <a:graphicFrameLocks noGrp="1"/>
          </p:cNvGraphicFramePr>
          <p:nvPr>
            <p:extLst>
              <p:ext uri="{D42A27DB-BD31-4B8C-83A1-F6EECF244321}">
                <p14:modId xmlns:p14="http://schemas.microsoft.com/office/powerpoint/2010/main" val="208319732"/>
              </p:ext>
            </p:extLst>
          </p:nvPr>
        </p:nvGraphicFramePr>
        <p:xfrm>
          <a:off x="344485" y="1052737"/>
          <a:ext cx="9361043" cy="4032446"/>
        </p:xfrm>
        <a:graphic>
          <a:graphicData uri="http://schemas.openxmlformats.org/drawingml/2006/table">
            <a:tbl>
              <a:tblPr/>
              <a:tblGrid>
                <a:gridCol w="1291178">
                  <a:extLst>
                    <a:ext uri="{9D8B030D-6E8A-4147-A177-3AD203B41FA5}">
                      <a16:colId xmlns:a16="http://schemas.microsoft.com/office/drawing/2014/main" val="20000"/>
                    </a:ext>
                  </a:extLst>
                </a:gridCol>
                <a:gridCol w="1613973">
                  <a:extLst>
                    <a:ext uri="{9D8B030D-6E8A-4147-A177-3AD203B41FA5}">
                      <a16:colId xmlns:a16="http://schemas.microsoft.com/office/drawing/2014/main" val="20001"/>
                    </a:ext>
                  </a:extLst>
                </a:gridCol>
                <a:gridCol w="1613973">
                  <a:extLst>
                    <a:ext uri="{9D8B030D-6E8A-4147-A177-3AD203B41FA5}">
                      <a16:colId xmlns:a16="http://schemas.microsoft.com/office/drawing/2014/main" val="20002"/>
                    </a:ext>
                  </a:extLst>
                </a:gridCol>
                <a:gridCol w="1613973">
                  <a:extLst>
                    <a:ext uri="{9D8B030D-6E8A-4147-A177-3AD203B41FA5}">
                      <a16:colId xmlns:a16="http://schemas.microsoft.com/office/drawing/2014/main" val="20003"/>
                    </a:ext>
                  </a:extLst>
                </a:gridCol>
                <a:gridCol w="1613973">
                  <a:extLst>
                    <a:ext uri="{9D8B030D-6E8A-4147-A177-3AD203B41FA5}">
                      <a16:colId xmlns:a16="http://schemas.microsoft.com/office/drawing/2014/main" val="20004"/>
                    </a:ext>
                  </a:extLst>
                </a:gridCol>
                <a:gridCol w="1613973">
                  <a:extLst>
                    <a:ext uri="{9D8B030D-6E8A-4147-A177-3AD203B41FA5}">
                      <a16:colId xmlns:a16="http://schemas.microsoft.com/office/drawing/2014/main" val="20005"/>
                    </a:ext>
                  </a:extLst>
                </a:gridCol>
              </a:tblGrid>
              <a:tr h="1212208">
                <a:tc>
                  <a:txBody>
                    <a:bodyPr/>
                    <a:lstStyle/>
                    <a:p>
                      <a:pPr algn="l" fontAlgn="b"/>
                      <a:endParaRPr lang="es-CO" sz="1200" b="0" i="0" u="none" strike="noStrike" dirty="0">
                        <a:solidFill>
                          <a:srgbClr val="000000"/>
                        </a:solidFill>
                        <a:latin typeface="Calibri" pitchFamily="34" charset="0"/>
                      </a:endParaRPr>
                    </a:p>
                  </a:txBody>
                  <a:tcPr marL="9525" marR="9525" marT="9525"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s-CO" sz="1200" b="1" i="0" u="none" strike="noStrike" dirty="0">
                          <a:solidFill>
                            <a:schemeClr val="tx1"/>
                          </a:solidFill>
                          <a:latin typeface="Calibri" pitchFamily="34" charset="0"/>
                        </a:rPr>
                        <a:t>AUTONOMA DE OCCIDENTE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DB4E3">
                        <a:alpha val="30000"/>
                      </a:srgbClr>
                    </a:solidFill>
                  </a:tcPr>
                </a:tc>
                <a:tc>
                  <a:txBody>
                    <a:bodyPr/>
                    <a:lstStyle/>
                    <a:p>
                      <a:pPr algn="ctr" fontAlgn="ctr"/>
                      <a:r>
                        <a:rPr lang="es-CO" sz="1200" b="1" i="0" u="none" strike="noStrike" dirty="0">
                          <a:solidFill>
                            <a:schemeClr val="tx1"/>
                          </a:solidFill>
                          <a:latin typeface="Calibri" pitchFamily="34" charset="0"/>
                        </a:rPr>
                        <a:t>PILOTO DE COLOMBIA</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DB4E3">
                        <a:alpha val="30000"/>
                      </a:srgbClr>
                    </a:solidFill>
                  </a:tcPr>
                </a:tc>
                <a:tc>
                  <a:txBody>
                    <a:bodyPr/>
                    <a:lstStyle/>
                    <a:p>
                      <a:pPr algn="ctr" fontAlgn="ctr"/>
                      <a:r>
                        <a:rPr lang="es-CO" sz="1200" b="1" i="0" u="none" strike="noStrike" dirty="0">
                          <a:solidFill>
                            <a:schemeClr val="tx1"/>
                          </a:solidFill>
                          <a:latin typeface="Calibri" pitchFamily="34" charset="0"/>
                        </a:rPr>
                        <a:t>CATOLICA DE COLOMBIA</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DB4E3">
                        <a:alpha val="30000"/>
                      </a:srgbClr>
                    </a:solidFill>
                  </a:tcPr>
                </a:tc>
                <a:tc>
                  <a:txBody>
                    <a:bodyPr/>
                    <a:lstStyle/>
                    <a:p>
                      <a:pPr algn="ctr" fontAlgn="ctr"/>
                      <a:r>
                        <a:rPr lang="es-CO" sz="1200" b="1" i="0" u="none" strike="noStrike" dirty="0">
                          <a:solidFill>
                            <a:schemeClr val="tx1"/>
                          </a:solidFill>
                          <a:latin typeface="Calibri" pitchFamily="34" charset="0"/>
                        </a:rPr>
                        <a:t>LOS ANDES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DB4E3">
                        <a:alpha val="30000"/>
                      </a:srgbClr>
                    </a:solidFill>
                  </a:tcPr>
                </a:tc>
                <a:tc>
                  <a:txBody>
                    <a:bodyPr/>
                    <a:lstStyle/>
                    <a:p>
                      <a:pPr algn="ctr" fontAlgn="ctr"/>
                      <a:r>
                        <a:rPr lang="es-CO" sz="1200" b="1" i="0" u="none" strike="noStrike" dirty="0">
                          <a:solidFill>
                            <a:schemeClr val="tx1"/>
                          </a:solidFill>
                          <a:latin typeface="Calibri" pitchFamily="34" charset="0"/>
                        </a:rPr>
                        <a:t>EL BOSQUE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DB4E3">
                        <a:alpha val="30000"/>
                      </a:srgbClr>
                    </a:solidFill>
                  </a:tcPr>
                </a:tc>
                <a:extLst>
                  <a:ext uri="{0D108BD9-81ED-4DB2-BD59-A6C34878D82A}">
                    <a16:rowId xmlns:a16="http://schemas.microsoft.com/office/drawing/2014/main" val="10000"/>
                  </a:ext>
                </a:extLst>
              </a:tr>
              <a:tr h="841126">
                <a:tc>
                  <a:txBody>
                    <a:bodyPr/>
                    <a:lstStyle/>
                    <a:p>
                      <a:pPr algn="l" fontAlgn="b"/>
                      <a:endParaRPr lang="es-CO" sz="1200" b="0" i="0" u="none" strike="noStrike" dirty="0">
                        <a:solidFill>
                          <a:srgbClr val="000000"/>
                        </a:solidFill>
                        <a:latin typeface="Calibri" pitchFamily="34" charset="0"/>
                      </a:endParaRPr>
                    </a:p>
                  </a:txBody>
                  <a:tcPr marL="9525" marR="9525" marT="9525" marB="0" anchor="b">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ctr" fontAlgn="ctr"/>
                      <a:r>
                        <a:rPr lang="es-CO" sz="1200" b="1" i="0" u="none" strike="noStrike" dirty="0">
                          <a:solidFill>
                            <a:schemeClr val="tx1"/>
                          </a:solidFill>
                          <a:latin typeface="Calibri" pitchFamily="34" charset="0"/>
                        </a:rPr>
                        <a:t>Seguridad Informática</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DB4E3">
                        <a:alpha val="30000"/>
                      </a:srgbClr>
                    </a:solidFill>
                  </a:tcPr>
                </a:tc>
                <a:tc>
                  <a:txBody>
                    <a:bodyPr/>
                    <a:lstStyle/>
                    <a:p>
                      <a:pPr algn="ctr" fontAlgn="ctr"/>
                      <a:r>
                        <a:rPr lang="es-CO" sz="1200" b="1" i="0" u="none" strike="noStrike" dirty="0">
                          <a:solidFill>
                            <a:schemeClr val="tx1"/>
                          </a:solidFill>
                          <a:latin typeface="Calibri" pitchFamily="34" charset="0"/>
                        </a:rPr>
                        <a:t>Seguridad Informática</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DB4E3">
                        <a:alpha val="30000"/>
                      </a:srgbClr>
                    </a:solidFill>
                  </a:tcPr>
                </a:tc>
                <a:tc>
                  <a:txBody>
                    <a:bodyPr/>
                    <a:lstStyle/>
                    <a:p>
                      <a:pPr algn="ctr" fontAlgn="ctr"/>
                      <a:r>
                        <a:rPr lang="es-CO" sz="1200" b="1" i="0" u="none" strike="noStrike" dirty="0">
                          <a:solidFill>
                            <a:schemeClr val="tx1"/>
                          </a:solidFill>
                          <a:latin typeface="Calibri" pitchFamily="34" charset="0"/>
                        </a:rPr>
                        <a:t>Seguridad en redes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DB4E3">
                        <a:alpha val="30000"/>
                      </a:srgbClr>
                    </a:solidFill>
                  </a:tcPr>
                </a:tc>
                <a:tc>
                  <a:txBody>
                    <a:bodyPr/>
                    <a:lstStyle/>
                    <a:p>
                      <a:pPr algn="ctr" fontAlgn="ctr"/>
                      <a:r>
                        <a:rPr lang="es-CO" sz="1200" b="1" i="0" u="none" strike="noStrike">
                          <a:solidFill>
                            <a:schemeClr val="tx1"/>
                          </a:solidFill>
                          <a:latin typeface="Calibri" pitchFamily="34" charset="0"/>
                        </a:rPr>
                        <a:t>Seguridad de la información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DB4E3">
                        <a:alpha val="30000"/>
                      </a:srgbClr>
                    </a:solidFill>
                  </a:tcPr>
                </a:tc>
                <a:tc>
                  <a:txBody>
                    <a:bodyPr/>
                    <a:lstStyle/>
                    <a:p>
                      <a:pPr algn="ctr" fontAlgn="ctr"/>
                      <a:r>
                        <a:rPr lang="es-CO" sz="1200" b="1" i="0" u="none" strike="noStrike" dirty="0">
                          <a:solidFill>
                            <a:schemeClr val="tx1"/>
                          </a:solidFill>
                          <a:latin typeface="Calibri" pitchFamily="34" charset="0"/>
                        </a:rPr>
                        <a:t>Seguridad en redes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DB4E3">
                        <a:alpha val="30000"/>
                      </a:srgbClr>
                    </a:solidFill>
                  </a:tcPr>
                </a:tc>
                <a:extLst>
                  <a:ext uri="{0D108BD9-81ED-4DB2-BD59-A6C34878D82A}">
                    <a16:rowId xmlns:a16="http://schemas.microsoft.com/office/drawing/2014/main" val="10001"/>
                  </a:ext>
                </a:extLst>
              </a:tr>
              <a:tr h="494778">
                <a:tc>
                  <a:txBody>
                    <a:bodyPr/>
                    <a:lstStyle/>
                    <a:p>
                      <a:pPr algn="l" fontAlgn="ctr"/>
                      <a:r>
                        <a:rPr lang="es-CO" sz="1200" b="1" i="0" u="none" strike="noStrike" dirty="0">
                          <a:solidFill>
                            <a:schemeClr val="tx1"/>
                          </a:solidFill>
                          <a:latin typeface="Calibri" pitchFamily="34" charset="0"/>
                        </a:rPr>
                        <a:t>TOTAL</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DB4E3">
                        <a:alpha val="30000"/>
                      </a:srgbClr>
                    </a:solidFill>
                  </a:tcPr>
                </a:tc>
                <a:tc>
                  <a:txBody>
                    <a:bodyPr/>
                    <a:lstStyle/>
                    <a:p>
                      <a:pPr algn="ctr" fontAlgn="b"/>
                      <a:r>
                        <a:rPr lang="es-CO" sz="1200" b="1" i="0" u="none" strike="noStrike">
                          <a:solidFill>
                            <a:srgbClr val="000000"/>
                          </a:solidFill>
                          <a:latin typeface="Calibri" pitchFamily="34" charset="0"/>
                        </a:rPr>
                        <a:t>$ 12.900.000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s-CO" sz="1200" b="1" i="0" u="none" strike="noStrike" dirty="0">
                          <a:solidFill>
                            <a:srgbClr val="000000"/>
                          </a:solidFill>
                          <a:latin typeface="Calibri" pitchFamily="34" charset="0"/>
                        </a:rPr>
                        <a:t>$ 10.890.000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s-CO" sz="1200" b="1" i="0" u="none" strike="noStrike" dirty="0">
                          <a:solidFill>
                            <a:srgbClr val="000000"/>
                          </a:solidFill>
                          <a:latin typeface="Calibri" pitchFamily="34" charset="0"/>
                        </a:rPr>
                        <a:t>$ 7.650.000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s-CO" sz="1200" b="1" i="0" u="none" strike="noStrike" dirty="0">
                          <a:solidFill>
                            <a:srgbClr val="000000"/>
                          </a:solidFill>
                          <a:latin typeface="Calibri" pitchFamily="34" charset="0"/>
                        </a:rPr>
                        <a:t>$ 30.000.000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s-CO" sz="1200" b="1" i="0" u="none" strike="noStrike" dirty="0">
                          <a:solidFill>
                            <a:srgbClr val="000000"/>
                          </a:solidFill>
                          <a:latin typeface="Calibri" pitchFamily="34" charset="0"/>
                        </a:rPr>
                        <a:t>$ 7.500.000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494778">
                <a:tc>
                  <a:txBody>
                    <a:bodyPr/>
                    <a:lstStyle/>
                    <a:p>
                      <a:pPr algn="l" fontAlgn="ctr"/>
                      <a:r>
                        <a:rPr lang="es-CO" sz="1200" b="1" i="0" u="none" strike="noStrike" dirty="0">
                          <a:solidFill>
                            <a:schemeClr val="tx1"/>
                          </a:solidFill>
                          <a:latin typeface="Calibri" pitchFamily="34" charset="0"/>
                        </a:rPr>
                        <a:t>SEMESTRE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DB4E3">
                        <a:alpha val="30000"/>
                      </a:srgbClr>
                    </a:solidFill>
                  </a:tcPr>
                </a:tc>
                <a:tc>
                  <a:txBody>
                    <a:bodyPr/>
                    <a:lstStyle/>
                    <a:p>
                      <a:pPr algn="ctr" fontAlgn="b"/>
                      <a:r>
                        <a:rPr lang="es-CO" sz="1200" b="1" i="0" u="none" strike="noStrike">
                          <a:solidFill>
                            <a:srgbClr val="000000"/>
                          </a:solidFill>
                          <a:latin typeface="Calibri" pitchFamily="34" charset="0"/>
                        </a:rPr>
                        <a:t>$ 4.300.000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s-CO" sz="1200" b="1" i="0" u="none" strike="noStrike" dirty="0">
                          <a:solidFill>
                            <a:srgbClr val="000000"/>
                          </a:solidFill>
                          <a:latin typeface="Calibri" pitchFamily="34" charset="0"/>
                        </a:rPr>
                        <a:t>$ 3.630.000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s-CO" sz="1200" b="1" i="0" u="none" strike="noStrike">
                          <a:solidFill>
                            <a:srgbClr val="000000"/>
                          </a:solidFill>
                          <a:latin typeface="Calibri" pitchFamily="34" charset="0"/>
                        </a:rPr>
                        <a:t> $  3.825.000,00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s-CO" sz="1200" b="1" i="0" u="none" strike="noStrike" dirty="0">
                          <a:solidFill>
                            <a:srgbClr val="000000"/>
                          </a:solidFill>
                          <a:latin typeface="Calibri"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s-CO" sz="1200" b="1" i="0" u="none" strike="noStrike">
                          <a:solidFill>
                            <a:srgbClr val="000000"/>
                          </a:solidFill>
                          <a:latin typeface="Calibri" pitchFamily="34" charset="0"/>
                        </a:rPr>
                        <a:t>$ 3.750.000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494778">
                <a:tc>
                  <a:txBody>
                    <a:bodyPr/>
                    <a:lstStyle/>
                    <a:p>
                      <a:pPr algn="l" fontAlgn="ctr"/>
                      <a:r>
                        <a:rPr lang="es-CO" sz="1200" b="1" i="0" u="none" strike="noStrike" dirty="0">
                          <a:solidFill>
                            <a:schemeClr val="tx1"/>
                          </a:solidFill>
                          <a:latin typeface="Calibri" pitchFamily="34" charset="0"/>
                        </a:rPr>
                        <a:t>DURACIÓN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DB4E3">
                        <a:alpha val="30000"/>
                      </a:srgbClr>
                    </a:solidFill>
                  </a:tcPr>
                </a:tc>
                <a:tc>
                  <a:txBody>
                    <a:bodyPr/>
                    <a:lstStyle/>
                    <a:p>
                      <a:pPr algn="ctr" fontAlgn="b"/>
                      <a:r>
                        <a:rPr lang="es-CO" sz="1200" b="1" i="0" u="none" strike="noStrike" dirty="0">
                          <a:solidFill>
                            <a:srgbClr val="000000"/>
                          </a:solidFill>
                          <a:latin typeface="Calibri" pitchFamily="34" charset="0"/>
                        </a:rPr>
                        <a:t>1 año 1/2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s-CO" sz="1200" b="1" i="0" u="none" strike="noStrike">
                          <a:solidFill>
                            <a:srgbClr val="000000"/>
                          </a:solidFill>
                          <a:latin typeface="Calibri" pitchFamily="34" charset="0"/>
                        </a:rPr>
                        <a:t>1 año</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s-CO" sz="1200" b="1" i="0" u="none" strike="noStrike" dirty="0">
                          <a:solidFill>
                            <a:srgbClr val="000000"/>
                          </a:solidFill>
                          <a:latin typeface="Calibri" pitchFamily="34" charset="0"/>
                        </a:rPr>
                        <a:t>1 año</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s-CO" sz="1200" b="1" i="0" u="none" strike="noStrike" dirty="0">
                          <a:solidFill>
                            <a:srgbClr val="000000"/>
                          </a:solidFill>
                          <a:latin typeface="Calibri" pitchFamily="34" charset="0"/>
                        </a:rPr>
                        <a:t>1 año</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s-CO" sz="1200" b="1" i="0" u="none" strike="noStrike" dirty="0">
                          <a:solidFill>
                            <a:srgbClr val="000000"/>
                          </a:solidFill>
                          <a:latin typeface="Calibri" pitchFamily="34" charset="0"/>
                        </a:rPr>
                        <a:t>1 año</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494778">
                <a:tc>
                  <a:txBody>
                    <a:bodyPr/>
                    <a:lstStyle/>
                    <a:p>
                      <a:pPr algn="l" fontAlgn="ctr"/>
                      <a:r>
                        <a:rPr lang="es-CO" sz="1200" b="1" i="0" u="none" strike="noStrike" dirty="0">
                          <a:solidFill>
                            <a:schemeClr val="tx1"/>
                          </a:solidFill>
                          <a:latin typeface="Calibri" pitchFamily="34" charset="0"/>
                        </a:rPr>
                        <a:t>MODALIDAD</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DB4E3">
                        <a:alpha val="30000"/>
                      </a:srgbClr>
                    </a:solidFill>
                  </a:tcPr>
                </a:tc>
                <a:tc>
                  <a:txBody>
                    <a:bodyPr/>
                    <a:lstStyle/>
                    <a:p>
                      <a:pPr algn="ctr" fontAlgn="b"/>
                      <a:r>
                        <a:rPr lang="es-CO" sz="1200" b="1" i="0" u="none" strike="noStrike">
                          <a:solidFill>
                            <a:srgbClr val="000000"/>
                          </a:solidFill>
                          <a:latin typeface="Calibri" pitchFamily="34" charset="0"/>
                        </a:rPr>
                        <a:t>3 Semestres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s-CO" sz="1200" b="1" i="0" u="none" strike="noStrike">
                          <a:solidFill>
                            <a:srgbClr val="000000"/>
                          </a:solidFill>
                          <a:latin typeface="Calibri" pitchFamily="34" charset="0"/>
                        </a:rPr>
                        <a:t>3 Trimestres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s-CO" sz="1200" b="1" i="0" u="none" strike="noStrike" dirty="0">
                          <a:solidFill>
                            <a:srgbClr val="000000"/>
                          </a:solidFill>
                          <a:latin typeface="Calibri" pitchFamily="34" charset="0"/>
                        </a:rPr>
                        <a:t>2 Semestres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s-CO" sz="1200" b="1" i="0" u="none" strike="noStrike" dirty="0">
                          <a:solidFill>
                            <a:srgbClr val="000000"/>
                          </a:solidFill>
                          <a:latin typeface="Calibri" pitchFamily="34" charset="0"/>
                        </a:rPr>
                        <a:t>2 Semestres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s-CO" sz="1200" b="1" i="0" u="none" strike="noStrike" dirty="0">
                          <a:solidFill>
                            <a:srgbClr val="000000"/>
                          </a:solidFill>
                          <a:latin typeface="Calibri" pitchFamily="34" charset="0"/>
                        </a:rPr>
                        <a:t>2 Semestres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
        <p:nvSpPr>
          <p:cNvPr id="8" name="7 Rectángulo"/>
          <p:cNvSpPr/>
          <p:nvPr/>
        </p:nvSpPr>
        <p:spPr>
          <a:xfrm>
            <a:off x="4866646" y="518678"/>
            <a:ext cx="4509569" cy="369332"/>
          </a:xfrm>
          <a:prstGeom prst="rect">
            <a:avLst/>
          </a:prstGeom>
          <a:noFill/>
        </p:spPr>
        <p:txBody>
          <a:bodyPr wrap="none" lIns="91440" tIns="45720" rIns="91440" bIns="45720">
            <a:spAutoFit/>
          </a:bodyPr>
          <a:lstStyle/>
          <a:p>
            <a:pPr algn="ctr">
              <a:buNone/>
            </a:pPr>
            <a:r>
              <a:rPr lang="es-ES" b="1" i="1" spc="0"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COSTOS DE LA ESPECIALIZACIÓN</a:t>
            </a:r>
          </a:p>
        </p:txBody>
      </p:sp>
      <p:sp>
        <p:nvSpPr>
          <p:cNvPr id="3" name="2 Rectángulo"/>
          <p:cNvSpPr/>
          <p:nvPr/>
        </p:nvSpPr>
        <p:spPr>
          <a:xfrm>
            <a:off x="416496" y="5229200"/>
            <a:ext cx="9145016" cy="1323439"/>
          </a:xfrm>
          <a:prstGeom prst="rect">
            <a:avLst/>
          </a:prstGeom>
        </p:spPr>
        <p:txBody>
          <a:bodyPr wrap="square">
            <a:spAutoFit/>
          </a:bodyPr>
          <a:lstStyle/>
          <a:p>
            <a:pPr>
              <a:spcBef>
                <a:spcPts val="0"/>
              </a:spcBef>
              <a:buNone/>
            </a:pPr>
            <a:r>
              <a:rPr lang="es-CO" sz="1600" dirty="0">
                <a:solidFill>
                  <a:schemeClr val="tx1"/>
                </a:solidFill>
                <a:latin typeface="Bodoni MT Black" pitchFamily="18" charset="0"/>
              </a:rPr>
              <a:t>Universidad Piloto </a:t>
            </a:r>
            <a:r>
              <a:rPr lang="es-CO" sz="1600" dirty="0">
                <a:solidFill>
                  <a:schemeClr val="tx1"/>
                </a:solidFill>
                <a:latin typeface="Bodoni MT Black" pitchFamily="18" charset="0"/>
                <a:sym typeface="Wingdings" pitchFamily="2" charset="2"/>
              </a:rPr>
              <a:t> </a:t>
            </a:r>
            <a:r>
              <a:rPr lang="es-CO" sz="1600" dirty="0">
                <a:solidFill>
                  <a:schemeClr val="tx1"/>
                </a:solidFill>
              </a:rPr>
              <a:t>cupo 30 personas.</a:t>
            </a:r>
          </a:p>
          <a:p>
            <a:pPr>
              <a:spcBef>
                <a:spcPts val="0"/>
              </a:spcBef>
              <a:buNone/>
            </a:pPr>
            <a:r>
              <a:rPr lang="es-CO" sz="1600" dirty="0">
                <a:solidFill>
                  <a:schemeClr val="tx1"/>
                </a:solidFill>
              </a:rPr>
              <a:t>Dos grupos al año.(cupos agotados para los dos grupos)</a:t>
            </a:r>
          </a:p>
          <a:p>
            <a:pPr>
              <a:spcBef>
                <a:spcPts val="0"/>
              </a:spcBef>
              <a:buNone/>
            </a:pPr>
            <a:r>
              <a:rPr lang="es-CO" sz="1600" dirty="0">
                <a:solidFill>
                  <a:schemeClr val="tx1"/>
                </a:solidFill>
              </a:rPr>
              <a:t>Inscripción $80,000 </a:t>
            </a:r>
          </a:p>
          <a:p>
            <a:pPr>
              <a:spcBef>
                <a:spcPts val="0"/>
              </a:spcBef>
              <a:buNone/>
            </a:pPr>
            <a:r>
              <a:rPr lang="es-CO" sz="1600" dirty="0">
                <a:solidFill>
                  <a:schemeClr val="tx1"/>
                </a:solidFill>
              </a:rPr>
              <a:t>Pago mensuales, directamente con la U.</a:t>
            </a:r>
            <a:br>
              <a:rPr lang="es-CO" sz="1600" dirty="0">
                <a:solidFill>
                  <a:schemeClr val="tx1"/>
                </a:solidFill>
              </a:rPr>
            </a:br>
            <a:r>
              <a:rPr lang="es-CO" sz="1600" dirty="0">
                <a:solidFill>
                  <a:schemeClr val="tx1"/>
                </a:solidFill>
              </a:rPr>
              <a:t>Horario viernes 6-10 y </a:t>
            </a:r>
            <a:r>
              <a:rPr lang="es-CO" sz="1600" dirty="0" err="1">
                <a:solidFill>
                  <a:schemeClr val="tx1"/>
                </a:solidFill>
              </a:rPr>
              <a:t>sabados</a:t>
            </a:r>
            <a:r>
              <a:rPr lang="es-CO" sz="1600" dirty="0">
                <a:solidFill>
                  <a:schemeClr val="tx1"/>
                </a:solidFill>
              </a:rPr>
              <a:t> 7am -1pm</a:t>
            </a:r>
            <a:endParaRPr lang="es-CO" sz="1600" dirty="0"/>
          </a:p>
        </p:txBody>
      </p:sp>
    </p:spTree>
  </p:cSld>
  <p:clrMapOvr>
    <a:masterClrMapping/>
  </p:clrMapOvr>
  <p:transition spd="med">
    <p:strips dir="rd"/>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1 Imagen" descr="informatica.png"/>
          <p:cNvPicPr>
            <a:picLocks noChangeAspect="1"/>
          </p:cNvPicPr>
          <p:nvPr/>
        </p:nvPicPr>
        <p:blipFill>
          <a:blip r:embed="rId2" cstate="print"/>
          <a:stretch>
            <a:fillRect/>
          </a:stretch>
        </p:blipFill>
        <p:spPr>
          <a:xfrm>
            <a:off x="309530" y="0"/>
            <a:ext cx="9364331" cy="6429396"/>
          </a:xfrm>
          <a:prstGeom prst="rect">
            <a:avLst/>
          </a:prstGeom>
        </p:spPr>
      </p:pic>
      <p:sp>
        <p:nvSpPr>
          <p:cNvPr id="6" name="5 Rectángulo"/>
          <p:cNvSpPr/>
          <p:nvPr/>
        </p:nvSpPr>
        <p:spPr>
          <a:xfrm>
            <a:off x="1738290" y="1857364"/>
            <a:ext cx="7043916" cy="461665"/>
          </a:xfrm>
          <a:prstGeom prst="rect">
            <a:avLst/>
          </a:prstGeom>
          <a:noFill/>
        </p:spPr>
        <p:txBody>
          <a:bodyPr wrap="none" lIns="91440" tIns="45720" rIns="91440" bIns="45720">
            <a:spAutoFit/>
          </a:bodyPr>
          <a:lstStyle/>
          <a:p>
            <a:pPr algn="ctr">
              <a:buNone/>
            </a:pPr>
            <a:r>
              <a:rPr lang="es-ES" sz="2400" cap="all" dirty="0">
                <a:ln w="9000" cmpd="sng">
                  <a:solidFill>
                    <a:schemeClr val="accent4">
                      <a:shade val="50000"/>
                      <a:satMod val="120000"/>
                    </a:schemeClr>
                  </a:solidFill>
                  <a:prstDash val="solid"/>
                </a:ln>
                <a:solidFill>
                  <a:srgbClr val="115979"/>
                </a:solidFill>
                <a:effectLst>
                  <a:reflection blurRad="6350" stA="60000" endA="900" endPos="60000" dist="29997" dir="5400000" sy="-100000" algn="bl" rotWithShape="0"/>
                </a:effectLst>
              </a:rPr>
              <a:t>Objetivos –competencias-perfiles</a:t>
            </a:r>
          </a:p>
        </p:txBody>
      </p:sp>
      <p:sp>
        <p:nvSpPr>
          <p:cNvPr id="8" name="7 Rectángulo"/>
          <p:cNvSpPr/>
          <p:nvPr/>
        </p:nvSpPr>
        <p:spPr>
          <a:xfrm>
            <a:off x="4262072" y="549455"/>
            <a:ext cx="5466561" cy="323165"/>
          </a:xfrm>
          <a:prstGeom prst="rect">
            <a:avLst/>
          </a:prstGeom>
          <a:noFill/>
        </p:spPr>
        <p:txBody>
          <a:bodyPr wrap="none" lIns="91440" tIns="45720" rIns="91440" bIns="45720">
            <a:spAutoFit/>
          </a:bodyPr>
          <a:lstStyle/>
          <a:p>
            <a:pPr algn="ctr">
              <a:buNone/>
            </a:pPr>
            <a:r>
              <a:rPr lang="es-CO" sz="1500" b="1" i="1" cap="all" spc="0"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ESPECIALIZACIÓN EN SEGURIDAD INFORMÁTICA</a:t>
            </a:r>
            <a:endParaRPr lang="es-ES" sz="1500" b="1" cap="all" spc="0"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endParaRPr>
          </a:p>
        </p:txBody>
      </p:sp>
      <p:pic>
        <p:nvPicPr>
          <p:cNvPr id="7" name="Picture 2"/>
          <p:cNvPicPr>
            <a:picLocks noChangeAspect="1" noChangeArrowheads="1"/>
          </p:cNvPicPr>
          <p:nvPr/>
        </p:nvPicPr>
        <p:blipFill>
          <a:blip r:embed="rId3" cstate="print"/>
          <a:srcRect/>
          <a:stretch>
            <a:fillRect/>
          </a:stretch>
        </p:blipFill>
        <p:spPr bwMode="auto">
          <a:xfrm>
            <a:off x="3595678" y="2786058"/>
            <a:ext cx="3500447" cy="2333631"/>
          </a:xfrm>
          <a:prstGeom prst="rect">
            <a:avLst/>
          </a:prstGeom>
          <a:ln>
            <a:noFill/>
          </a:ln>
          <a:effectLst>
            <a:reflection blurRad="6350" stA="52000" endA="300" endPos="35000" dir="5400000" sy="-100000" algn="bl" rotWithShape="0"/>
            <a:softEdge rad="112500"/>
          </a:effectLst>
        </p:spPr>
      </p:pic>
    </p:spTree>
  </p:cSld>
  <p:clrMapOvr>
    <a:masterClrMapping/>
  </p:clrMapOvr>
  <p:transition spd="med">
    <p:strips dir="rd"/>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1 Imagen" descr="informatica.png"/>
          <p:cNvPicPr>
            <a:picLocks noChangeAspect="1"/>
          </p:cNvPicPr>
          <p:nvPr/>
        </p:nvPicPr>
        <p:blipFill>
          <a:blip r:embed="rId2" cstate="print"/>
          <a:stretch>
            <a:fillRect/>
          </a:stretch>
        </p:blipFill>
        <p:spPr>
          <a:xfrm>
            <a:off x="309530" y="0"/>
            <a:ext cx="9364331" cy="6429396"/>
          </a:xfrm>
          <a:prstGeom prst="rect">
            <a:avLst/>
          </a:prstGeom>
        </p:spPr>
      </p:pic>
      <p:sp>
        <p:nvSpPr>
          <p:cNvPr id="8" name="7 CuadroTexto"/>
          <p:cNvSpPr txBox="1"/>
          <p:nvPr/>
        </p:nvSpPr>
        <p:spPr>
          <a:xfrm>
            <a:off x="344488" y="1772816"/>
            <a:ext cx="9145016" cy="1938992"/>
          </a:xfrm>
          <a:prstGeom prst="rect">
            <a:avLst/>
          </a:prstGeom>
          <a:noFill/>
        </p:spPr>
        <p:txBody>
          <a:bodyPr wrap="square" rtlCol="0">
            <a:spAutoFit/>
          </a:bodyPr>
          <a:lstStyle/>
          <a:p>
            <a:pPr algn="just">
              <a:buNone/>
            </a:pPr>
            <a:r>
              <a:rPr lang="es-ES" sz="2000" dirty="0">
                <a:solidFill>
                  <a:schemeClr val="tx1"/>
                </a:solidFill>
                <a:latin typeface="+mn-lt"/>
              </a:rPr>
              <a:t>Formar profesionales especialistas en planeación, organización, implementación de la seguridad informática en una organización, estableciendo políticas gerenciales de seguridad en redes convergentes, controlando los  riesgos y amenazas sobre la integridad, privacidad y autenticidad de la información, a través de estándares internacionales y las mejores practicas.</a:t>
            </a:r>
          </a:p>
        </p:txBody>
      </p:sp>
      <p:pic>
        <p:nvPicPr>
          <p:cNvPr id="3074" name="Picture 2"/>
          <p:cNvPicPr>
            <a:picLocks noChangeAspect="1" noChangeArrowheads="1"/>
          </p:cNvPicPr>
          <p:nvPr/>
        </p:nvPicPr>
        <p:blipFill>
          <a:blip r:embed="rId3" cstate="print"/>
          <a:srcRect/>
          <a:stretch>
            <a:fillRect/>
          </a:stretch>
        </p:blipFill>
        <p:spPr bwMode="auto">
          <a:xfrm>
            <a:off x="2288704" y="4077072"/>
            <a:ext cx="2933700" cy="1952625"/>
          </a:xfrm>
          <a:prstGeom prst="rect">
            <a:avLst/>
          </a:prstGeom>
          <a:ln>
            <a:noFill/>
          </a:ln>
          <a:effectLst>
            <a:softEdge rad="112500"/>
          </a:effectLst>
        </p:spPr>
      </p:pic>
      <p:sp>
        <p:nvSpPr>
          <p:cNvPr id="10" name="9 Rectángulo"/>
          <p:cNvSpPr/>
          <p:nvPr/>
        </p:nvSpPr>
        <p:spPr>
          <a:xfrm>
            <a:off x="4262072" y="549455"/>
            <a:ext cx="5466561" cy="323165"/>
          </a:xfrm>
          <a:prstGeom prst="rect">
            <a:avLst/>
          </a:prstGeom>
          <a:noFill/>
        </p:spPr>
        <p:txBody>
          <a:bodyPr wrap="none" lIns="91440" tIns="45720" rIns="91440" bIns="45720">
            <a:spAutoFit/>
          </a:bodyPr>
          <a:lstStyle/>
          <a:p>
            <a:pPr algn="ctr">
              <a:buNone/>
            </a:pPr>
            <a:r>
              <a:rPr lang="es-CO" sz="1500" b="1" i="1" cap="all" spc="0"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ESPECIALIZACIÓN EN SEGURIDAD INFORMÁTICA</a:t>
            </a:r>
            <a:endParaRPr lang="es-ES" sz="1500" b="1" cap="all" spc="0"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endParaRPr>
          </a:p>
        </p:txBody>
      </p:sp>
      <p:pic>
        <p:nvPicPr>
          <p:cNvPr id="11" name="Picture 2"/>
          <p:cNvPicPr>
            <a:picLocks noChangeAspect="1" noChangeArrowheads="1"/>
          </p:cNvPicPr>
          <p:nvPr/>
        </p:nvPicPr>
        <p:blipFill>
          <a:blip r:embed="rId4" cstate="print"/>
          <a:srcRect/>
          <a:stretch>
            <a:fillRect/>
          </a:stretch>
        </p:blipFill>
        <p:spPr bwMode="auto">
          <a:xfrm>
            <a:off x="6177136" y="4509120"/>
            <a:ext cx="2619375" cy="2028827"/>
          </a:xfrm>
          <a:prstGeom prst="rect">
            <a:avLst/>
          </a:prstGeom>
          <a:ln>
            <a:noFill/>
          </a:ln>
          <a:effectLst>
            <a:softEdge rad="112500"/>
          </a:effectLst>
        </p:spPr>
      </p:pic>
      <p:sp>
        <p:nvSpPr>
          <p:cNvPr id="7" name="6 Rectángulo"/>
          <p:cNvSpPr/>
          <p:nvPr/>
        </p:nvSpPr>
        <p:spPr>
          <a:xfrm>
            <a:off x="5718384" y="1052736"/>
            <a:ext cx="2258952" cy="523220"/>
          </a:xfrm>
          <a:prstGeom prst="rect">
            <a:avLst/>
          </a:prstGeom>
        </p:spPr>
        <p:txBody>
          <a:bodyPr wrap="none">
            <a:spAutoFit/>
          </a:bodyPr>
          <a:lstStyle/>
          <a:p>
            <a:pPr>
              <a:buNone/>
            </a:pPr>
            <a:r>
              <a:rPr lang="es-ES" sz="2800" cap="all" dirty="0">
                <a:ln w="9000" cmpd="sng">
                  <a:solidFill>
                    <a:schemeClr val="accent4">
                      <a:shade val="50000"/>
                      <a:satMod val="120000"/>
                    </a:schemeClr>
                  </a:solidFill>
                  <a:prstDash val="solid"/>
                </a:ln>
                <a:solidFill>
                  <a:srgbClr val="115979"/>
                </a:solidFill>
                <a:effectLst>
                  <a:reflection blurRad="6350" stA="60000" endA="900" endPos="60000" dist="29997" dir="5400000" sy="-100000" algn="bl" rotWithShape="0"/>
                </a:effectLst>
              </a:rPr>
              <a:t>Objetivo</a:t>
            </a:r>
            <a:endParaRPr lang="es-CO" sz="2800" dirty="0"/>
          </a:p>
        </p:txBody>
      </p:sp>
    </p:spTree>
  </p:cSld>
  <p:clrMapOvr>
    <a:masterClrMapping/>
  </p:clrMapOvr>
  <p:transition spd="med">
    <p:strips dir="rd"/>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2" cstate="print"/>
          <a:srcRect/>
          <a:stretch>
            <a:fillRect/>
          </a:stretch>
        </p:blipFill>
        <p:spPr bwMode="auto">
          <a:xfrm>
            <a:off x="541809" y="2450528"/>
            <a:ext cx="2466975" cy="1847850"/>
          </a:xfrm>
          <a:prstGeom prst="rect">
            <a:avLst/>
          </a:prstGeom>
          <a:noFill/>
          <a:ln w="9525">
            <a:noFill/>
            <a:miter lim="800000"/>
            <a:headEnd/>
            <a:tailEnd/>
          </a:ln>
        </p:spPr>
      </p:pic>
      <p:pic>
        <p:nvPicPr>
          <p:cNvPr id="2" name="1 Imagen" descr="informatica.png"/>
          <p:cNvPicPr>
            <a:picLocks noChangeAspect="1"/>
          </p:cNvPicPr>
          <p:nvPr/>
        </p:nvPicPr>
        <p:blipFill>
          <a:blip r:embed="rId3" cstate="print"/>
          <a:stretch>
            <a:fillRect/>
          </a:stretch>
        </p:blipFill>
        <p:spPr>
          <a:xfrm>
            <a:off x="204844" y="188640"/>
            <a:ext cx="9572692" cy="6429396"/>
          </a:xfrm>
          <a:prstGeom prst="rect">
            <a:avLst/>
          </a:prstGeom>
        </p:spPr>
      </p:pic>
      <p:grpSp>
        <p:nvGrpSpPr>
          <p:cNvPr id="7" name="15 Grupo"/>
          <p:cNvGrpSpPr>
            <a:grpSpLocks/>
          </p:cNvGrpSpPr>
          <p:nvPr/>
        </p:nvGrpSpPr>
        <p:grpSpPr bwMode="auto">
          <a:xfrm>
            <a:off x="346010" y="1196752"/>
            <a:ext cx="9215502" cy="5090338"/>
            <a:chOff x="428624" y="1029290"/>
            <a:chExt cx="9339390" cy="5067094"/>
          </a:xfrm>
        </p:grpSpPr>
        <p:sp>
          <p:nvSpPr>
            <p:cNvPr id="8" name="7 Placa"/>
            <p:cNvSpPr/>
            <p:nvPr/>
          </p:nvSpPr>
          <p:spPr>
            <a:xfrm>
              <a:off x="3468023" y="3162270"/>
              <a:ext cx="2162140" cy="857440"/>
            </a:xfrm>
            <a:prstGeom prst="plaque">
              <a:avLst/>
            </a:prstGeom>
            <a:ln/>
          </p:spPr>
          <p:style>
            <a:lnRef idx="0">
              <a:schemeClr val="accent3"/>
            </a:lnRef>
            <a:fillRef idx="3">
              <a:schemeClr val="accent3"/>
            </a:fillRef>
            <a:effectRef idx="3">
              <a:schemeClr val="accent3"/>
            </a:effectRef>
            <a:fontRef idx="minor">
              <a:schemeClr val="lt1"/>
            </a:fontRef>
          </p:style>
          <p:txBody>
            <a:bodyPr anchor="ctr"/>
            <a:lstStyle/>
            <a:p>
              <a:pPr algn="ctr">
                <a:buNone/>
                <a:defRPr/>
              </a:pPr>
              <a:r>
                <a:rPr lang="es-CO" sz="1600" i="1" dirty="0">
                  <a:solidFill>
                    <a:schemeClr val="tx1"/>
                  </a:solidFill>
                  <a:effectLst>
                    <a:outerShdw blurRad="38100" dist="38100" dir="2700000" algn="tl">
                      <a:srgbClr val="000000">
                        <a:alpha val="43137"/>
                      </a:srgbClr>
                    </a:outerShdw>
                  </a:effectLst>
                </a:rPr>
                <a:t>COMPETENCIAS ESPERADAS</a:t>
              </a:r>
            </a:p>
          </p:txBody>
        </p:sp>
        <p:sp>
          <p:nvSpPr>
            <p:cNvPr id="9" name="8 Rectángulo redondeado"/>
            <p:cNvSpPr/>
            <p:nvPr/>
          </p:nvSpPr>
          <p:spPr>
            <a:xfrm>
              <a:off x="5407241" y="1035009"/>
              <a:ext cx="3807846" cy="786325"/>
            </a:xfrm>
            <a:prstGeom prst="roundRect">
              <a:avLst/>
            </a:prstGeom>
            <a:ln/>
          </p:spPr>
          <p:style>
            <a:lnRef idx="1">
              <a:schemeClr val="accent1"/>
            </a:lnRef>
            <a:fillRef idx="2">
              <a:schemeClr val="accent1"/>
            </a:fillRef>
            <a:effectRef idx="1">
              <a:schemeClr val="accent1"/>
            </a:effectRef>
            <a:fontRef idx="minor">
              <a:schemeClr val="dk1"/>
            </a:fontRef>
          </p:style>
          <p:txBody>
            <a:bodyPr anchor="ctr"/>
            <a:lstStyle/>
            <a:p>
              <a:pPr algn="ctr" fontAlgn="base">
                <a:spcBef>
                  <a:spcPct val="50000"/>
                </a:spcBef>
                <a:spcAft>
                  <a:spcPct val="0"/>
                </a:spcAft>
                <a:buNone/>
              </a:pPr>
              <a:r>
                <a:rPr lang="es-ES" sz="1600" dirty="0">
                  <a:effectLst>
                    <a:outerShdw blurRad="38100" dist="38100" dir="2700000" algn="tl">
                      <a:srgbClr val="000000">
                        <a:alpha val="43137"/>
                      </a:srgbClr>
                    </a:outerShdw>
                  </a:effectLst>
                </a:rPr>
                <a:t>Gestiona proyectos de seguridad informática.</a:t>
              </a:r>
            </a:p>
          </p:txBody>
        </p:sp>
        <p:sp>
          <p:nvSpPr>
            <p:cNvPr id="10" name="9 Rectángulo redondeado"/>
            <p:cNvSpPr/>
            <p:nvPr/>
          </p:nvSpPr>
          <p:spPr>
            <a:xfrm>
              <a:off x="428624" y="1029290"/>
              <a:ext cx="2858165" cy="786325"/>
            </a:xfrm>
            <a:prstGeom prst="roundRect">
              <a:avLst/>
            </a:prstGeom>
            <a:ln/>
          </p:spPr>
          <p:style>
            <a:lnRef idx="1">
              <a:schemeClr val="accent1"/>
            </a:lnRef>
            <a:fillRef idx="2">
              <a:schemeClr val="accent1"/>
            </a:fillRef>
            <a:effectRef idx="1">
              <a:schemeClr val="accent1"/>
            </a:effectRef>
            <a:fontRef idx="minor">
              <a:schemeClr val="dk1"/>
            </a:fontRef>
          </p:style>
          <p:txBody>
            <a:bodyPr anchor="ctr"/>
            <a:lstStyle/>
            <a:p>
              <a:pPr algn="ctr" fontAlgn="base">
                <a:spcBef>
                  <a:spcPct val="50000"/>
                </a:spcBef>
                <a:spcAft>
                  <a:spcPct val="0"/>
                </a:spcAft>
                <a:buNone/>
              </a:pPr>
              <a:r>
                <a:rPr lang="es-CO" sz="1600" dirty="0">
                  <a:effectLst>
                    <a:outerShdw blurRad="38100" dist="38100" dir="2700000" algn="tl">
                      <a:srgbClr val="000000">
                        <a:alpha val="43137"/>
                      </a:srgbClr>
                    </a:outerShdw>
                  </a:effectLst>
                </a:rPr>
                <a:t>Diseña la arquitectura de seguridad de una organización</a:t>
              </a:r>
            </a:p>
          </p:txBody>
        </p:sp>
        <p:sp>
          <p:nvSpPr>
            <p:cNvPr id="11" name="10 Rectángulo redondeado"/>
            <p:cNvSpPr/>
            <p:nvPr/>
          </p:nvSpPr>
          <p:spPr>
            <a:xfrm>
              <a:off x="428625" y="4933444"/>
              <a:ext cx="3807846" cy="1091829"/>
            </a:xfrm>
            <a:prstGeom prst="roundRect">
              <a:avLst/>
            </a:prstGeom>
            <a:ln/>
          </p:spPr>
          <p:style>
            <a:lnRef idx="1">
              <a:schemeClr val="accent1"/>
            </a:lnRef>
            <a:fillRef idx="2">
              <a:schemeClr val="accent1"/>
            </a:fillRef>
            <a:effectRef idx="1">
              <a:schemeClr val="accent1"/>
            </a:effectRef>
            <a:fontRef idx="minor">
              <a:schemeClr val="dk1"/>
            </a:fontRef>
          </p:style>
          <p:txBody>
            <a:bodyPr anchor="ctr"/>
            <a:lstStyle/>
            <a:p>
              <a:pPr algn="ctr">
                <a:buNone/>
              </a:pPr>
              <a:r>
                <a:rPr lang="es-ES" sz="1600" dirty="0">
                  <a:effectLst>
                    <a:outerShdw blurRad="38100" dist="38100" dir="2700000" algn="tl">
                      <a:srgbClr val="000000">
                        <a:alpha val="43137"/>
                      </a:srgbClr>
                    </a:outerShdw>
                  </a:effectLst>
                </a:rPr>
                <a:t>Aplica estándares internacionales a través de las buenas prácticas en la seguridad e integridad de la información. </a:t>
              </a:r>
            </a:p>
          </p:txBody>
        </p:sp>
        <p:sp>
          <p:nvSpPr>
            <p:cNvPr id="12" name="11 Rectángulo redondeado"/>
            <p:cNvSpPr/>
            <p:nvPr/>
          </p:nvSpPr>
          <p:spPr>
            <a:xfrm>
              <a:off x="6032566" y="2876796"/>
              <a:ext cx="3735448" cy="1428389"/>
            </a:xfrm>
            <a:prstGeom prst="roundRect">
              <a:avLst/>
            </a:prstGeom>
            <a:ln/>
          </p:spPr>
          <p:style>
            <a:lnRef idx="1">
              <a:schemeClr val="accent1"/>
            </a:lnRef>
            <a:fillRef idx="2">
              <a:schemeClr val="accent1"/>
            </a:fillRef>
            <a:effectRef idx="1">
              <a:schemeClr val="accent1"/>
            </a:effectRef>
            <a:fontRef idx="minor">
              <a:schemeClr val="dk1"/>
            </a:fontRef>
          </p:style>
          <p:txBody>
            <a:bodyPr anchor="ctr"/>
            <a:lstStyle/>
            <a:p>
              <a:pPr algn="ctr" fontAlgn="base">
                <a:spcBef>
                  <a:spcPct val="50000"/>
                </a:spcBef>
                <a:spcAft>
                  <a:spcPct val="0"/>
                </a:spcAft>
                <a:buNone/>
              </a:pPr>
              <a:r>
                <a:rPr lang="es-CO" sz="1600" dirty="0">
                  <a:effectLst>
                    <a:outerShdw blurRad="38100" dist="38100" dir="2700000" algn="tl">
                      <a:srgbClr val="000000">
                        <a:alpha val="43137"/>
                      </a:srgbClr>
                    </a:outerShdw>
                  </a:effectLst>
                </a:rPr>
                <a:t>Diseña simulaciones en seguridad informática para la predicción de riesgos y  amenazas sobre la integridad de información</a:t>
              </a:r>
            </a:p>
          </p:txBody>
        </p:sp>
        <p:sp>
          <p:nvSpPr>
            <p:cNvPr id="13" name="12 Rectángulo redondeado"/>
            <p:cNvSpPr/>
            <p:nvPr/>
          </p:nvSpPr>
          <p:spPr>
            <a:xfrm>
              <a:off x="5240761" y="4839351"/>
              <a:ext cx="4419427" cy="1257033"/>
            </a:xfrm>
            <a:prstGeom prst="roundRect">
              <a:avLst/>
            </a:prstGeom>
            <a:ln/>
          </p:spPr>
          <p:style>
            <a:lnRef idx="1">
              <a:schemeClr val="accent1"/>
            </a:lnRef>
            <a:fillRef idx="2">
              <a:schemeClr val="accent1"/>
            </a:fillRef>
            <a:effectRef idx="1">
              <a:schemeClr val="accent1"/>
            </a:effectRef>
            <a:fontRef idx="minor">
              <a:schemeClr val="dk1"/>
            </a:fontRef>
          </p:style>
          <p:txBody>
            <a:bodyPr anchor="ctr"/>
            <a:lstStyle/>
            <a:p>
              <a:pPr algn="ctr" fontAlgn="base">
                <a:spcBef>
                  <a:spcPct val="50000"/>
                </a:spcBef>
                <a:spcAft>
                  <a:spcPct val="0"/>
                </a:spcAft>
              </a:pPr>
              <a:endParaRPr lang="es-CO" sz="1600" dirty="0">
                <a:effectLst>
                  <a:outerShdw blurRad="38100" dist="38100" dir="2700000" algn="tl">
                    <a:srgbClr val="000000">
                      <a:alpha val="43137"/>
                    </a:srgbClr>
                  </a:outerShdw>
                </a:effectLst>
              </a:endParaRPr>
            </a:p>
            <a:p>
              <a:pPr algn="ctr" fontAlgn="base">
                <a:spcBef>
                  <a:spcPct val="50000"/>
                </a:spcBef>
                <a:spcAft>
                  <a:spcPct val="0"/>
                </a:spcAft>
                <a:buNone/>
              </a:pPr>
              <a:r>
                <a:rPr lang="es-CO" sz="1600" dirty="0">
                  <a:effectLst>
                    <a:outerShdw blurRad="38100" dist="38100" dir="2700000" algn="tl">
                      <a:srgbClr val="000000">
                        <a:alpha val="43137"/>
                      </a:srgbClr>
                    </a:outerShdw>
                  </a:effectLst>
                </a:rPr>
                <a:t>Utiliza los conceptos, herramientas</a:t>
              </a:r>
              <a:r>
                <a:rPr lang="es-ES" sz="1600" dirty="0">
                  <a:effectLst>
                    <a:outerShdw blurRad="38100" dist="38100" dir="2700000" algn="tl">
                      <a:srgbClr val="000000">
                        <a:alpha val="43137"/>
                      </a:srgbClr>
                    </a:outerShdw>
                  </a:effectLst>
                </a:rPr>
                <a:t>, técnicas y contramedidas que son necesarias para proteger la información de una organización ante cualquier ataque informático.</a:t>
              </a:r>
            </a:p>
            <a:p>
              <a:pPr algn="ctr" fontAlgn="base">
                <a:spcBef>
                  <a:spcPct val="50000"/>
                </a:spcBef>
                <a:spcAft>
                  <a:spcPct val="0"/>
                </a:spcAft>
              </a:pPr>
              <a:endParaRPr lang="es-ES" sz="1600" dirty="0">
                <a:effectLst>
                  <a:outerShdw blurRad="38100" dist="38100" dir="2700000" algn="tl">
                    <a:srgbClr val="000000">
                      <a:alpha val="43137"/>
                    </a:srgbClr>
                  </a:outerShdw>
                </a:effectLst>
              </a:endParaRPr>
            </a:p>
          </p:txBody>
        </p:sp>
        <p:cxnSp>
          <p:nvCxnSpPr>
            <p:cNvPr id="14" name="11 Conector angular"/>
            <p:cNvCxnSpPr>
              <a:stCxn id="8" idx="0"/>
              <a:endCxn id="9" idx="1"/>
            </p:cNvCxnSpPr>
            <p:nvPr/>
          </p:nvCxnSpPr>
          <p:spPr>
            <a:xfrm rot="5400000" flipH="1" flipV="1">
              <a:off x="4111118" y="1866148"/>
              <a:ext cx="1734097" cy="858147"/>
            </a:xfrm>
            <a:prstGeom prst="bentConnector2">
              <a:avLst/>
            </a:prstGeom>
            <a:ln>
              <a:tailEnd type="arrow"/>
            </a:ln>
          </p:spPr>
          <p:style>
            <a:lnRef idx="1">
              <a:schemeClr val="accent1"/>
            </a:lnRef>
            <a:fillRef idx="2">
              <a:schemeClr val="accent1"/>
            </a:fillRef>
            <a:effectRef idx="1">
              <a:schemeClr val="accent1"/>
            </a:effectRef>
            <a:fontRef idx="minor">
              <a:schemeClr val="dk1"/>
            </a:fontRef>
          </p:style>
        </p:cxnSp>
        <p:cxnSp>
          <p:nvCxnSpPr>
            <p:cNvPr id="15" name="14 Conector angular"/>
            <p:cNvCxnSpPr>
              <a:stCxn id="8" idx="3"/>
              <a:endCxn id="12" idx="1"/>
            </p:cNvCxnSpPr>
            <p:nvPr/>
          </p:nvCxnSpPr>
          <p:spPr>
            <a:xfrm>
              <a:off x="5630163" y="3590991"/>
              <a:ext cx="402403" cy="1581"/>
            </a:xfrm>
            <a:prstGeom prst="bentConnector3">
              <a:avLst>
                <a:gd name="adj1" fmla="val 50000"/>
              </a:avLst>
            </a:prstGeom>
            <a:ln>
              <a:tailEnd type="arrow"/>
            </a:ln>
          </p:spPr>
          <p:style>
            <a:lnRef idx="1">
              <a:schemeClr val="accent1"/>
            </a:lnRef>
            <a:fillRef idx="2">
              <a:schemeClr val="accent1"/>
            </a:fillRef>
            <a:effectRef idx="1">
              <a:schemeClr val="accent1"/>
            </a:effectRef>
            <a:fontRef idx="minor">
              <a:schemeClr val="dk1"/>
            </a:fontRef>
          </p:style>
        </p:cxnSp>
        <p:cxnSp>
          <p:nvCxnSpPr>
            <p:cNvPr id="16" name="22 Forma"/>
            <p:cNvCxnSpPr>
              <a:stCxn id="8" idx="2"/>
              <a:endCxn id="11" idx="3"/>
            </p:cNvCxnSpPr>
            <p:nvPr/>
          </p:nvCxnSpPr>
          <p:spPr>
            <a:xfrm rot="5400000">
              <a:off x="3662959" y="4593224"/>
              <a:ext cx="1459648" cy="312622"/>
            </a:xfrm>
            <a:prstGeom prst="bentConnector2">
              <a:avLst/>
            </a:prstGeom>
            <a:ln>
              <a:tailEnd type="arrow"/>
            </a:ln>
          </p:spPr>
          <p:style>
            <a:lnRef idx="1">
              <a:schemeClr val="accent1"/>
            </a:lnRef>
            <a:fillRef idx="2">
              <a:schemeClr val="accent1"/>
            </a:fillRef>
            <a:effectRef idx="1">
              <a:schemeClr val="accent1"/>
            </a:effectRef>
            <a:fontRef idx="minor">
              <a:schemeClr val="dk1"/>
            </a:fontRef>
          </p:style>
        </p:cxnSp>
        <p:cxnSp>
          <p:nvCxnSpPr>
            <p:cNvPr id="17" name="24 Forma"/>
            <p:cNvCxnSpPr>
              <a:stCxn id="8" idx="0"/>
              <a:endCxn id="10" idx="3"/>
            </p:cNvCxnSpPr>
            <p:nvPr/>
          </p:nvCxnSpPr>
          <p:spPr>
            <a:xfrm rot="16200000" flipV="1">
              <a:off x="3048033" y="1661209"/>
              <a:ext cx="1739818" cy="1262304"/>
            </a:xfrm>
            <a:prstGeom prst="bentConnector2">
              <a:avLst/>
            </a:prstGeom>
            <a:ln>
              <a:tailEnd type="arrow"/>
            </a:ln>
          </p:spPr>
          <p:style>
            <a:lnRef idx="1">
              <a:schemeClr val="accent1"/>
            </a:lnRef>
            <a:fillRef idx="2">
              <a:schemeClr val="accent1"/>
            </a:fillRef>
            <a:effectRef idx="1">
              <a:schemeClr val="accent1"/>
            </a:effectRef>
            <a:fontRef idx="minor">
              <a:schemeClr val="dk1"/>
            </a:fontRef>
          </p:style>
        </p:cxnSp>
        <p:cxnSp>
          <p:nvCxnSpPr>
            <p:cNvPr id="18" name="17 Conector angular"/>
            <p:cNvCxnSpPr>
              <a:stCxn id="8" idx="1"/>
            </p:cNvCxnSpPr>
            <p:nvPr/>
          </p:nvCxnSpPr>
          <p:spPr>
            <a:xfrm rot="10800000" flipV="1">
              <a:off x="3127196" y="3590991"/>
              <a:ext cx="340828" cy="18750"/>
            </a:xfrm>
            <a:prstGeom prst="bentConnector3">
              <a:avLst>
                <a:gd name="adj1" fmla="val 50000"/>
              </a:avLst>
            </a:prstGeom>
            <a:ln>
              <a:tailEnd type="arrow"/>
            </a:ln>
          </p:spPr>
          <p:style>
            <a:lnRef idx="1">
              <a:schemeClr val="accent1"/>
            </a:lnRef>
            <a:fillRef idx="2">
              <a:schemeClr val="accent1"/>
            </a:fillRef>
            <a:effectRef idx="1">
              <a:schemeClr val="accent1"/>
            </a:effectRef>
            <a:fontRef idx="minor">
              <a:schemeClr val="dk1"/>
            </a:fontRef>
          </p:style>
        </p:cxnSp>
      </p:grpSp>
      <p:sp>
        <p:nvSpPr>
          <p:cNvPr id="19" name="18 Rectángulo"/>
          <p:cNvSpPr/>
          <p:nvPr/>
        </p:nvSpPr>
        <p:spPr>
          <a:xfrm>
            <a:off x="4310058" y="571480"/>
            <a:ext cx="5357850" cy="369332"/>
          </a:xfrm>
          <a:prstGeom prst="rect">
            <a:avLst/>
          </a:prstGeom>
        </p:spPr>
        <p:txBody>
          <a:bodyPr wrap="square">
            <a:spAutoFit/>
          </a:bodyPr>
          <a:lstStyle/>
          <a:p>
            <a:pPr algn="ctr">
              <a:buNone/>
            </a:pPr>
            <a:r>
              <a:rPr lang="es-CO" i="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competencias</a:t>
            </a:r>
            <a:endParaRPr lang="es-ES"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endParaRPr>
          </a:p>
        </p:txBody>
      </p:sp>
      <p:cxnSp>
        <p:nvCxnSpPr>
          <p:cNvPr id="20" name="22 Forma"/>
          <p:cNvCxnSpPr/>
          <p:nvPr/>
        </p:nvCxnSpPr>
        <p:spPr bwMode="auto">
          <a:xfrm>
            <a:off x="4414556" y="5062954"/>
            <a:ext cx="679757" cy="592737"/>
          </a:xfrm>
          <a:prstGeom prst="bentConnector3">
            <a:avLst>
              <a:gd name="adj1" fmla="val 50000"/>
            </a:avLst>
          </a:prstGeom>
          <a:ln>
            <a:tailEnd type="arrow"/>
          </a:ln>
        </p:spPr>
        <p:style>
          <a:lnRef idx="1">
            <a:schemeClr val="accent1"/>
          </a:lnRef>
          <a:fillRef idx="2">
            <a:schemeClr val="accent1"/>
          </a:fillRef>
          <a:effectRef idx="1">
            <a:schemeClr val="accent1"/>
          </a:effectRef>
          <a:fontRef idx="minor">
            <a:schemeClr val="dk1"/>
          </a:fontRef>
        </p:style>
      </p:cxnSp>
    </p:spTree>
  </p:cSld>
  <p:clrMapOvr>
    <a:masterClrMapping/>
  </p:clrMapOvr>
  <p:transition spd="med">
    <p:strips dir="rd"/>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1 Imagen" descr="informatica.png"/>
          <p:cNvPicPr>
            <a:picLocks noChangeAspect="1"/>
          </p:cNvPicPr>
          <p:nvPr/>
        </p:nvPicPr>
        <p:blipFill>
          <a:blip r:embed="rId2" cstate="print"/>
          <a:stretch>
            <a:fillRect/>
          </a:stretch>
        </p:blipFill>
        <p:spPr>
          <a:xfrm>
            <a:off x="309530" y="0"/>
            <a:ext cx="9364331" cy="6429396"/>
          </a:xfrm>
          <a:prstGeom prst="rect">
            <a:avLst/>
          </a:prstGeom>
        </p:spPr>
      </p:pic>
      <p:sp>
        <p:nvSpPr>
          <p:cNvPr id="7" name="6 CuadroTexto"/>
          <p:cNvSpPr txBox="1"/>
          <p:nvPr/>
        </p:nvSpPr>
        <p:spPr>
          <a:xfrm>
            <a:off x="3008784" y="1190937"/>
            <a:ext cx="6552728" cy="5478423"/>
          </a:xfrm>
          <a:prstGeom prst="rect">
            <a:avLst/>
          </a:prstGeom>
          <a:noFill/>
        </p:spPr>
        <p:txBody>
          <a:bodyPr wrap="square" rtlCol="0">
            <a:spAutoFit/>
          </a:bodyPr>
          <a:lstStyle/>
          <a:p>
            <a:pPr>
              <a:buNone/>
            </a:pPr>
            <a:r>
              <a:rPr lang="es-ES" sz="2000" dirty="0">
                <a:solidFill>
                  <a:schemeClr val="tx1"/>
                </a:solidFill>
                <a:latin typeface="+mn-lt"/>
              </a:rPr>
              <a:t>El programa está dirigido a:</a:t>
            </a:r>
          </a:p>
          <a:p>
            <a:pPr marL="0" lvl="1" algn="just">
              <a:buFont typeface="Wingdings" pitchFamily="2" charset="2"/>
              <a:buChar char="ü"/>
            </a:pPr>
            <a:r>
              <a:rPr lang="es-ES" sz="2000" dirty="0">
                <a:solidFill>
                  <a:schemeClr val="tx1"/>
                </a:solidFill>
                <a:latin typeface="+mn-lt"/>
              </a:rPr>
              <a:t> Ingenieros de Software, Sistemas,  Electrónicos y demás profesionales con conocimientos y responsabilidades en seguridad informática.</a:t>
            </a:r>
          </a:p>
          <a:p>
            <a:pPr marL="0" lvl="1" algn="just">
              <a:buFont typeface="Wingdings" pitchFamily="2" charset="2"/>
              <a:buChar char="ü"/>
            </a:pPr>
            <a:r>
              <a:rPr lang="es-ES" sz="2000" dirty="0">
                <a:solidFill>
                  <a:schemeClr val="tx1"/>
                </a:solidFill>
                <a:latin typeface="+mn-lt"/>
              </a:rPr>
              <a:t> Profesionales de cualquier disciplina que tengan conocimientos en áreas tecnológicas correspondientes al objeto de estudio,  interesados en profundizar sus competencias en el campo de la Seguridad Informática. </a:t>
            </a:r>
          </a:p>
          <a:p>
            <a:pPr marL="0" lvl="1" algn="just">
              <a:buFont typeface="Wingdings" pitchFamily="2" charset="2"/>
              <a:buChar char="ü"/>
            </a:pPr>
            <a:r>
              <a:rPr lang="es-ES" sz="2000" dirty="0">
                <a:solidFill>
                  <a:schemeClr val="tx1"/>
                </a:solidFill>
                <a:latin typeface="+mn-lt"/>
              </a:rPr>
              <a:t> Gerentes o directores de las  áreas de: Sistemas, Informática, Telemática o Redes de Comunicación.</a:t>
            </a:r>
          </a:p>
          <a:p>
            <a:pPr marL="0" lvl="1" algn="just">
              <a:buFont typeface="Wingdings" pitchFamily="2" charset="2"/>
              <a:buChar char="ü"/>
            </a:pPr>
            <a:r>
              <a:rPr lang="es-ES" sz="2000" dirty="0">
                <a:solidFill>
                  <a:schemeClr val="tx1"/>
                </a:solidFill>
                <a:latin typeface="+mn-lt"/>
              </a:rPr>
              <a:t> Empresarios profesionales independientes que deseen desarrollar habilidades estratégicas en el campo de la Seguridad Informática.</a:t>
            </a:r>
          </a:p>
          <a:p>
            <a:endParaRPr lang="es-ES" sz="2000" dirty="0"/>
          </a:p>
        </p:txBody>
      </p:sp>
      <p:pic>
        <p:nvPicPr>
          <p:cNvPr id="8" name="Picture 2"/>
          <p:cNvPicPr>
            <a:picLocks noChangeAspect="1" noChangeArrowheads="1"/>
          </p:cNvPicPr>
          <p:nvPr/>
        </p:nvPicPr>
        <p:blipFill>
          <a:blip r:embed="rId3" cstate="print"/>
          <a:srcRect/>
          <a:stretch>
            <a:fillRect/>
          </a:stretch>
        </p:blipFill>
        <p:spPr bwMode="auto">
          <a:xfrm>
            <a:off x="437586" y="1721328"/>
            <a:ext cx="2643206" cy="2571768"/>
          </a:xfrm>
          <a:prstGeom prst="rect">
            <a:avLst/>
          </a:prstGeom>
          <a:ln>
            <a:noFill/>
          </a:ln>
          <a:effectLst>
            <a:reflection blurRad="6350" stA="52000" endA="300" endPos="35000" dir="5400000" sy="-100000" algn="bl" rotWithShape="0"/>
            <a:softEdge rad="112500"/>
          </a:effectLst>
        </p:spPr>
      </p:pic>
      <p:sp>
        <p:nvSpPr>
          <p:cNvPr id="9" name="8 Rectángulo"/>
          <p:cNvSpPr/>
          <p:nvPr/>
        </p:nvSpPr>
        <p:spPr>
          <a:xfrm>
            <a:off x="5616836" y="500042"/>
            <a:ext cx="3129383" cy="369332"/>
          </a:xfrm>
          <a:prstGeom prst="rect">
            <a:avLst/>
          </a:prstGeom>
          <a:noFill/>
        </p:spPr>
        <p:txBody>
          <a:bodyPr wrap="none" lIns="91440" tIns="45720" rIns="91440" bIns="45720">
            <a:spAutoFit/>
          </a:bodyPr>
          <a:lstStyle/>
          <a:p>
            <a:pPr algn="ctr">
              <a:buNone/>
            </a:pPr>
            <a:r>
              <a:rPr lang="es-ES" b="1" i="1" spc="0"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PERFIL DE ASPIRANTE</a:t>
            </a:r>
          </a:p>
        </p:txBody>
      </p:sp>
    </p:spTree>
  </p:cSld>
  <p:clrMapOvr>
    <a:masterClrMapping/>
  </p:clrMapOvr>
  <p:transition spd="med">
    <p:strips dir="rd"/>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C96EB6AB-8AFE-41D3-B42F-2AF90DABB379}"/>
              </a:ext>
            </a:extLst>
          </p:cNvPr>
          <p:cNvSpPr txBox="1"/>
          <p:nvPr/>
        </p:nvSpPr>
        <p:spPr>
          <a:xfrm>
            <a:off x="0" y="116632"/>
            <a:ext cx="9906000" cy="400110"/>
          </a:xfrm>
          <a:prstGeom prst="rect">
            <a:avLst/>
          </a:prstGeom>
          <a:solidFill>
            <a:schemeClr val="accent1"/>
          </a:solidFill>
        </p:spPr>
        <p:txBody>
          <a:bodyPr wrap="square" rtlCol="0">
            <a:spAutoFit/>
          </a:bodyPr>
          <a:lstStyle/>
          <a:p>
            <a:pPr lvl="2"/>
            <a:r>
              <a:rPr lang="es-ES" sz="2000" b="1" dirty="0">
                <a:solidFill>
                  <a:schemeClr val="bg1"/>
                </a:solidFill>
              </a:rPr>
              <a:t>HISTORIA DE LA SEGURIDAD</a:t>
            </a:r>
          </a:p>
        </p:txBody>
      </p:sp>
      <p:graphicFrame>
        <p:nvGraphicFramePr>
          <p:cNvPr id="10" name="Diagrama 9">
            <a:extLst>
              <a:ext uri="{FF2B5EF4-FFF2-40B4-BE49-F238E27FC236}">
                <a16:creationId xmlns:a16="http://schemas.microsoft.com/office/drawing/2014/main" id="{0A24FAA7-DC34-4C28-B616-85C925D8D8D5}"/>
              </a:ext>
            </a:extLst>
          </p:cNvPr>
          <p:cNvGraphicFramePr/>
          <p:nvPr>
            <p:extLst>
              <p:ext uri="{D42A27DB-BD31-4B8C-83A1-F6EECF244321}">
                <p14:modId xmlns:p14="http://schemas.microsoft.com/office/powerpoint/2010/main" val="1218134454"/>
              </p:ext>
            </p:extLst>
          </p:nvPr>
        </p:nvGraphicFramePr>
        <p:xfrm>
          <a:off x="1156790" y="4096154"/>
          <a:ext cx="7838504" cy="13372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1" name="Diagrama 10">
            <a:extLst>
              <a:ext uri="{FF2B5EF4-FFF2-40B4-BE49-F238E27FC236}">
                <a16:creationId xmlns:a16="http://schemas.microsoft.com/office/drawing/2014/main" id="{B828B69A-3BD2-48FC-827D-27F1B7012767}"/>
              </a:ext>
            </a:extLst>
          </p:cNvPr>
          <p:cNvGraphicFramePr/>
          <p:nvPr>
            <p:extLst>
              <p:ext uri="{D42A27DB-BD31-4B8C-83A1-F6EECF244321}">
                <p14:modId xmlns:p14="http://schemas.microsoft.com/office/powerpoint/2010/main" val="2285207012"/>
              </p:ext>
            </p:extLst>
          </p:nvPr>
        </p:nvGraphicFramePr>
        <p:xfrm>
          <a:off x="1156790" y="888615"/>
          <a:ext cx="7838504" cy="133723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7" name="Diagrama 6">
            <a:extLst>
              <a:ext uri="{FF2B5EF4-FFF2-40B4-BE49-F238E27FC236}">
                <a16:creationId xmlns:a16="http://schemas.microsoft.com/office/drawing/2014/main" id="{9FEF3675-AF67-4E70-AF20-1475ED868989}"/>
              </a:ext>
            </a:extLst>
          </p:cNvPr>
          <p:cNvGraphicFramePr/>
          <p:nvPr>
            <p:extLst>
              <p:ext uri="{D42A27DB-BD31-4B8C-83A1-F6EECF244321}">
                <p14:modId xmlns:p14="http://schemas.microsoft.com/office/powerpoint/2010/main" val="2259385315"/>
              </p:ext>
            </p:extLst>
          </p:nvPr>
        </p:nvGraphicFramePr>
        <p:xfrm>
          <a:off x="1150299" y="2492896"/>
          <a:ext cx="7838504" cy="1337237"/>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Tree>
    <p:extLst>
      <p:ext uri="{BB962C8B-B14F-4D97-AF65-F5344CB8AC3E}">
        <p14:creationId xmlns:p14="http://schemas.microsoft.com/office/powerpoint/2010/main" val="1675546106"/>
      </p:ext>
    </p:extLst>
  </p:cSld>
  <p:clrMapOvr>
    <a:masterClrMapping/>
  </p:clrMapOvr>
  <p:transition spd="med">
    <p:strips dir="rd"/>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1 Imagen" descr="informatica.png"/>
          <p:cNvPicPr>
            <a:picLocks noChangeAspect="1"/>
          </p:cNvPicPr>
          <p:nvPr/>
        </p:nvPicPr>
        <p:blipFill>
          <a:blip r:embed="rId2" cstate="print"/>
          <a:stretch>
            <a:fillRect/>
          </a:stretch>
        </p:blipFill>
        <p:spPr>
          <a:xfrm>
            <a:off x="238092" y="0"/>
            <a:ext cx="9364331" cy="6429396"/>
          </a:xfrm>
          <a:prstGeom prst="rect">
            <a:avLst/>
          </a:prstGeom>
        </p:spPr>
      </p:pic>
      <p:sp>
        <p:nvSpPr>
          <p:cNvPr id="7" name="6 CuadroTexto"/>
          <p:cNvSpPr txBox="1"/>
          <p:nvPr/>
        </p:nvSpPr>
        <p:spPr>
          <a:xfrm>
            <a:off x="344488" y="1268760"/>
            <a:ext cx="5472608" cy="5001369"/>
          </a:xfrm>
          <a:prstGeom prst="rect">
            <a:avLst/>
          </a:prstGeom>
          <a:noFill/>
        </p:spPr>
        <p:txBody>
          <a:bodyPr wrap="square" rtlCol="0">
            <a:spAutoFit/>
          </a:bodyPr>
          <a:lstStyle/>
          <a:p>
            <a:pPr algn="just">
              <a:buNone/>
            </a:pPr>
            <a:r>
              <a:rPr lang="es-CO" sz="2200" dirty="0">
                <a:solidFill>
                  <a:schemeClr val="tx1"/>
                </a:solidFill>
                <a:latin typeface="+mn-lt"/>
              </a:rPr>
              <a:t>Los especialistas en Seguridad Informática son profesionales que planean, organizan, gestionan, controlan y evalúan  los riesgos y amenazas  sobre la seguridad e integridad de la información, reduciéndolos a través del uso de las mejores prácticas, técnicas, estrategias y </a:t>
            </a:r>
            <a:r>
              <a:rPr lang="es-ES" sz="2200" dirty="0">
                <a:solidFill>
                  <a:schemeClr val="tx1"/>
                </a:solidFill>
                <a:latin typeface="+mn-lt"/>
              </a:rPr>
              <a:t>formulación de planes de contingencia que permitan la integridad, autenticidad y confidencialidad de la información en una organización.</a:t>
            </a:r>
          </a:p>
          <a:p>
            <a:endParaRPr lang="es-ES" sz="2200" dirty="0"/>
          </a:p>
        </p:txBody>
      </p:sp>
      <p:sp>
        <p:nvSpPr>
          <p:cNvPr id="8" name="7 Rectángulo"/>
          <p:cNvSpPr/>
          <p:nvPr/>
        </p:nvSpPr>
        <p:spPr>
          <a:xfrm>
            <a:off x="5592945" y="500042"/>
            <a:ext cx="3070072" cy="369332"/>
          </a:xfrm>
          <a:prstGeom prst="rect">
            <a:avLst/>
          </a:prstGeom>
          <a:noFill/>
        </p:spPr>
        <p:txBody>
          <a:bodyPr wrap="none" lIns="91440" tIns="45720" rIns="91440" bIns="45720">
            <a:spAutoFit/>
          </a:bodyPr>
          <a:lstStyle/>
          <a:p>
            <a:pPr algn="ctr">
              <a:buNone/>
            </a:pPr>
            <a:r>
              <a:rPr lang="es-ES" b="1" i="1" cap="all" spc="0"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Perfil profesional</a:t>
            </a:r>
          </a:p>
        </p:txBody>
      </p:sp>
      <p:pic>
        <p:nvPicPr>
          <p:cNvPr id="9" name="Picture 2"/>
          <p:cNvPicPr>
            <a:picLocks noChangeAspect="1" noChangeArrowheads="1"/>
          </p:cNvPicPr>
          <p:nvPr/>
        </p:nvPicPr>
        <p:blipFill>
          <a:blip r:embed="rId3" cstate="print"/>
          <a:srcRect/>
          <a:stretch>
            <a:fillRect/>
          </a:stretch>
        </p:blipFill>
        <p:spPr bwMode="auto">
          <a:xfrm>
            <a:off x="5889104" y="3573016"/>
            <a:ext cx="3592059" cy="2448272"/>
          </a:xfrm>
          <a:prstGeom prst="rect">
            <a:avLst/>
          </a:prstGeom>
          <a:ln>
            <a:noFill/>
          </a:ln>
          <a:effectLst>
            <a:reflection blurRad="6350" stA="52000" endA="300" endPos="35000" dir="5400000" sy="-100000" algn="bl" rotWithShape="0"/>
            <a:softEdge rad="112500"/>
          </a:effectLst>
        </p:spPr>
      </p:pic>
    </p:spTree>
  </p:cSld>
  <p:clrMapOvr>
    <a:masterClrMapping/>
  </p:clrMapOvr>
  <p:transition spd="med">
    <p:strips dir="rd"/>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1 Imagen" descr="informatica.png"/>
          <p:cNvPicPr>
            <a:picLocks noChangeAspect="1"/>
          </p:cNvPicPr>
          <p:nvPr/>
        </p:nvPicPr>
        <p:blipFill>
          <a:blip r:embed="rId2" cstate="print"/>
          <a:stretch>
            <a:fillRect/>
          </a:stretch>
        </p:blipFill>
        <p:spPr>
          <a:xfrm>
            <a:off x="166654" y="-24"/>
            <a:ext cx="9429816" cy="6429396"/>
          </a:xfrm>
          <a:prstGeom prst="rect">
            <a:avLst/>
          </a:prstGeom>
        </p:spPr>
      </p:pic>
      <p:sp>
        <p:nvSpPr>
          <p:cNvPr id="7" name="6 CuadroTexto"/>
          <p:cNvSpPr txBox="1"/>
          <p:nvPr/>
        </p:nvSpPr>
        <p:spPr>
          <a:xfrm>
            <a:off x="416496" y="1357298"/>
            <a:ext cx="6264696" cy="5016758"/>
          </a:xfrm>
          <a:prstGeom prst="rect">
            <a:avLst/>
          </a:prstGeom>
          <a:noFill/>
        </p:spPr>
        <p:txBody>
          <a:bodyPr wrap="square" rtlCol="0">
            <a:spAutoFit/>
          </a:bodyPr>
          <a:lstStyle/>
          <a:p>
            <a:pPr algn="just">
              <a:buNone/>
            </a:pPr>
            <a:r>
              <a:rPr lang="es-ES" sz="2000" dirty="0">
                <a:solidFill>
                  <a:schemeClr val="tx1"/>
                </a:solidFill>
                <a:latin typeface="+mn-lt"/>
              </a:rPr>
              <a:t>El egresado de la Especialización estará en capacidad de:</a:t>
            </a:r>
          </a:p>
          <a:p>
            <a:pPr marL="342900" indent="-342900" algn="just">
              <a:buFont typeface="Arial" pitchFamily="34" charset="0"/>
              <a:buChar char="•"/>
            </a:pPr>
            <a:r>
              <a:rPr lang="es-CO" sz="2000" dirty="0">
                <a:solidFill>
                  <a:schemeClr val="tx1"/>
                </a:solidFill>
                <a:latin typeface="+mn-lt"/>
              </a:rPr>
              <a:t>Crear políticas de seguridad en las organizaciones.</a:t>
            </a:r>
          </a:p>
          <a:p>
            <a:pPr marL="342900" indent="-342900" algn="just">
              <a:buFont typeface="Arial" pitchFamily="34" charset="0"/>
              <a:buChar char="•"/>
            </a:pPr>
            <a:r>
              <a:rPr lang="es-ES" sz="2000" dirty="0">
                <a:solidFill>
                  <a:schemeClr val="tx1"/>
                </a:solidFill>
                <a:latin typeface="+mn-lt"/>
              </a:rPr>
              <a:t>Diseñar soluciones informáticas  que minimicen </a:t>
            </a:r>
            <a:r>
              <a:rPr lang="es-CO" sz="2000" dirty="0">
                <a:solidFill>
                  <a:schemeClr val="tx1"/>
                </a:solidFill>
                <a:latin typeface="+mn-lt"/>
              </a:rPr>
              <a:t>la vulnerabilidad del la información.</a:t>
            </a:r>
          </a:p>
          <a:p>
            <a:pPr marL="342900" lvl="1" indent="-342900" algn="just">
              <a:buFont typeface="Arial" pitchFamily="34" charset="0"/>
              <a:buChar char="•"/>
            </a:pPr>
            <a:r>
              <a:rPr lang="es-CO" sz="2000" dirty="0">
                <a:solidFill>
                  <a:schemeClr val="tx1"/>
                </a:solidFill>
                <a:latin typeface="+mn-lt"/>
              </a:rPr>
              <a:t>Administrar la seguridad de la información en sistemas de cómputo, redes y bases de datos. </a:t>
            </a:r>
          </a:p>
          <a:p>
            <a:pPr marL="342900" indent="-342900" algn="just">
              <a:buFont typeface="Arial" pitchFamily="34" charset="0"/>
              <a:buChar char="•"/>
            </a:pPr>
            <a:r>
              <a:rPr lang="es-CO" sz="2000" dirty="0">
                <a:solidFill>
                  <a:schemeClr val="tx1"/>
                </a:solidFill>
                <a:latin typeface="+mn-lt"/>
              </a:rPr>
              <a:t>Prever riesgos y violaciones en la infraestructura  de las redes informáticas.</a:t>
            </a:r>
            <a:endParaRPr lang="es-ES" sz="2000" dirty="0">
              <a:solidFill>
                <a:schemeClr val="tx1"/>
              </a:solidFill>
              <a:latin typeface="+mn-lt"/>
            </a:endParaRPr>
          </a:p>
          <a:p>
            <a:pPr marL="342900" lvl="1" indent="-342900" algn="just">
              <a:buFont typeface="Arial" pitchFamily="34" charset="0"/>
              <a:buChar char="•"/>
            </a:pPr>
            <a:r>
              <a:rPr lang="es-CO" sz="2000" dirty="0">
                <a:solidFill>
                  <a:schemeClr val="tx1"/>
                </a:solidFill>
                <a:latin typeface="+mn-lt"/>
              </a:rPr>
              <a:t>Generar procesos evaluativos para el control de la seguridad de la información.</a:t>
            </a:r>
          </a:p>
          <a:p>
            <a:endParaRPr lang="es-ES" sz="2000" dirty="0"/>
          </a:p>
        </p:txBody>
      </p:sp>
      <p:sp>
        <p:nvSpPr>
          <p:cNvPr id="4" name="3 Rectángulo"/>
          <p:cNvSpPr/>
          <p:nvPr/>
        </p:nvSpPr>
        <p:spPr>
          <a:xfrm>
            <a:off x="5517499" y="518678"/>
            <a:ext cx="3225563" cy="369332"/>
          </a:xfrm>
          <a:prstGeom prst="rect">
            <a:avLst/>
          </a:prstGeom>
          <a:noFill/>
        </p:spPr>
        <p:txBody>
          <a:bodyPr wrap="none" lIns="91440" tIns="45720" rIns="91440" bIns="45720">
            <a:spAutoFit/>
          </a:bodyPr>
          <a:lstStyle/>
          <a:p>
            <a:pPr algn="ctr">
              <a:buNone/>
            </a:pPr>
            <a:r>
              <a:rPr lang="es-ES" b="1" i="1" cap="all" spc="0"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Perfil del egresado</a:t>
            </a:r>
          </a:p>
        </p:txBody>
      </p:sp>
      <p:pic>
        <p:nvPicPr>
          <p:cNvPr id="11266" name="Picture 2"/>
          <p:cNvPicPr>
            <a:picLocks noChangeAspect="1" noChangeArrowheads="1"/>
          </p:cNvPicPr>
          <p:nvPr/>
        </p:nvPicPr>
        <p:blipFill>
          <a:blip r:embed="rId3" cstate="print"/>
          <a:srcRect/>
          <a:stretch>
            <a:fillRect/>
          </a:stretch>
        </p:blipFill>
        <p:spPr bwMode="auto">
          <a:xfrm>
            <a:off x="6825208" y="2276872"/>
            <a:ext cx="2672295" cy="2443162"/>
          </a:xfrm>
          <a:prstGeom prst="rect">
            <a:avLst/>
          </a:prstGeom>
          <a:ln>
            <a:noFill/>
          </a:ln>
          <a:effectLst>
            <a:reflection blurRad="6350" stA="52000" endA="300" endPos="35000" dir="5400000" sy="-100000" algn="bl" rotWithShape="0"/>
            <a:softEdge rad="112500"/>
          </a:effectLst>
        </p:spPr>
      </p:pic>
    </p:spTree>
  </p:cSld>
  <p:clrMapOvr>
    <a:masterClrMapping/>
  </p:clrMapOvr>
  <p:transition spd="med">
    <p:strips dir="rd"/>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1 Imagen" descr="informatica.png"/>
          <p:cNvPicPr>
            <a:picLocks noChangeAspect="1"/>
          </p:cNvPicPr>
          <p:nvPr/>
        </p:nvPicPr>
        <p:blipFill>
          <a:blip r:embed="rId2" cstate="print"/>
          <a:stretch>
            <a:fillRect/>
          </a:stretch>
        </p:blipFill>
        <p:spPr>
          <a:xfrm>
            <a:off x="309530" y="0"/>
            <a:ext cx="9364331" cy="6429396"/>
          </a:xfrm>
          <a:prstGeom prst="rect">
            <a:avLst/>
          </a:prstGeom>
        </p:spPr>
      </p:pic>
      <p:sp>
        <p:nvSpPr>
          <p:cNvPr id="7" name="6 Rectángulo"/>
          <p:cNvSpPr/>
          <p:nvPr/>
        </p:nvSpPr>
        <p:spPr>
          <a:xfrm>
            <a:off x="5715190" y="549455"/>
            <a:ext cx="3106941" cy="369332"/>
          </a:xfrm>
          <a:prstGeom prst="rect">
            <a:avLst/>
          </a:prstGeom>
          <a:noFill/>
        </p:spPr>
        <p:txBody>
          <a:bodyPr wrap="none" lIns="91440" tIns="45720" rIns="91440" bIns="45720">
            <a:spAutoFit/>
          </a:bodyPr>
          <a:lstStyle/>
          <a:p>
            <a:pPr algn="ctr">
              <a:buNone/>
            </a:pPr>
            <a:r>
              <a:rPr lang="es-ES" b="1" i="1" cap="all" spc="0"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Perfil ocupacional</a:t>
            </a:r>
          </a:p>
        </p:txBody>
      </p:sp>
      <p:sp>
        <p:nvSpPr>
          <p:cNvPr id="5" name="4 CuadroTexto"/>
          <p:cNvSpPr txBox="1"/>
          <p:nvPr/>
        </p:nvSpPr>
        <p:spPr>
          <a:xfrm>
            <a:off x="272480" y="1878498"/>
            <a:ext cx="6768752" cy="4862870"/>
          </a:xfrm>
          <a:prstGeom prst="rect">
            <a:avLst/>
          </a:prstGeom>
          <a:noFill/>
        </p:spPr>
        <p:txBody>
          <a:bodyPr wrap="square" rtlCol="0">
            <a:spAutoFit/>
          </a:bodyPr>
          <a:lstStyle/>
          <a:p>
            <a:pPr algn="just">
              <a:buNone/>
            </a:pPr>
            <a:r>
              <a:rPr lang="es-ES" sz="2000" dirty="0">
                <a:solidFill>
                  <a:schemeClr val="tx1"/>
                </a:solidFill>
                <a:latin typeface="+mn-lt"/>
              </a:rPr>
              <a:t>Arquitecto de Seguridad Informática.  </a:t>
            </a:r>
          </a:p>
          <a:p>
            <a:pPr marL="342900" lvl="1" indent="-342900">
              <a:buFont typeface="Wingdings" pitchFamily="2" charset="2"/>
              <a:buChar char="Ø"/>
            </a:pPr>
            <a:r>
              <a:rPr lang="es-ES" sz="2000" dirty="0">
                <a:solidFill>
                  <a:schemeClr val="tx1"/>
                </a:solidFill>
                <a:latin typeface="+mn-lt"/>
              </a:rPr>
              <a:t> Asesor en Seguridad Informática.</a:t>
            </a:r>
          </a:p>
          <a:p>
            <a:pPr marL="342900" lvl="1" indent="-342900">
              <a:buFont typeface="Wingdings" pitchFamily="2" charset="2"/>
              <a:buChar char="Ø"/>
            </a:pPr>
            <a:r>
              <a:rPr lang="es-CO" sz="2000" dirty="0">
                <a:solidFill>
                  <a:schemeClr val="tx1"/>
                </a:solidFill>
                <a:latin typeface="+mn-lt"/>
              </a:rPr>
              <a:t> Consultor en informática forense</a:t>
            </a:r>
          </a:p>
          <a:p>
            <a:pPr marL="342900" lvl="1" indent="-342900">
              <a:buFont typeface="Wingdings" pitchFamily="2" charset="2"/>
              <a:buChar char="Ø"/>
            </a:pPr>
            <a:r>
              <a:rPr lang="es-CO" sz="2000" dirty="0">
                <a:solidFill>
                  <a:schemeClr val="tx1"/>
                </a:solidFill>
                <a:latin typeface="+mn-lt"/>
              </a:rPr>
              <a:t>Diseñador de simulaciones en seguridad informática y predicción de riesgos en el manejo de información </a:t>
            </a:r>
          </a:p>
          <a:p>
            <a:pPr marL="342900" lvl="1" indent="-342900">
              <a:buFont typeface="Wingdings" pitchFamily="2" charset="2"/>
              <a:buChar char="Ø"/>
            </a:pPr>
            <a:r>
              <a:rPr lang="es-ES" sz="2000" dirty="0">
                <a:solidFill>
                  <a:schemeClr val="tx1"/>
                </a:solidFill>
                <a:latin typeface="+mn-lt"/>
              </a:rPr>
              <a:t>Director de seguridad en áreas de: Sistemas, Informática, Telemática o Redes de Comunicación.</a:t>
            </a:r>
          </a:p>
          <a:p>
            <a:pPr marL="342900" lvl="1" indent="-342900">
              <a:buFont typeface="Wingdings" pitchFamily="2" charset="2"/>
              <a:buChar char="Ø"/>
            </a:pPr>
            <a:r>
              <a:rPr lang="es-ES" sz="2000" dirty="0">
                <a:solidFill>
                  <a:schemeClr val="tx1"/>
                </a:solidFill>
                <a:latin typeface="+mn-lt"/>
              </a:rPr>
              <a:t>Estratega de Seguridad Informática.  </a:t>
            </a:r>
          </a:p>
          <a:p>
            <a:pPr marL="342900" lvl="1" indent="-342900">
              <a:buFont typeface="Wingdings" pitchFamily="2" charset="2"/>
              <a:buChar char="Ø"/>
            </a:pPr>
            <a:r>
              <a:rPr lang="es-CO" sz="2000" dirty="0">
                <a:solidFill>
                  <a:schemeClr val="tx1"/>
                </a:solidFill>
                <a:latin typeface="+mn-lt"/>
              </a:rPr>
              <a:t>Administrador de seguridad en redes y bases de datos </a:t>
            </a:r>
          </a:p>
          <a:p>
            <a:endParaRPr lang="es-ES" sz="2000" dirty="0"/>
          </a:p>
        </p:txBody>
      </p:sp>
      <p:pic>
        <p:nvPicPr>
          <p:cNvPr id="2050" name="Picture 2"/>
          <p:cNvPicPr>
            <a:picLocks noChangeAspect="1" noChangeArrowheads="1"/>
          </p:cNvPicPr>
          <p:nvPr/>
        </p:nvPicPr>
        <p:blipFill>
          <a:blip r:embed="rId3" cstate="print"/>
          <a:srcRect/>
          <a:stretch>
            <a:fillRect/>
          </a:stretch>
        </p:blipFill>
        <p:spPr bwMode="auto">
          <a:xfrm>
            <a:off x="6753200" y="1474440"/>
            <a:ext cx="2856499" cy="4114800"/>
          </a:xfrm>
          <a:prstGeom prst="rect">
            <a:avLst/>
          </a:prstGeom>
          <a:ln>
            <a:noFill/>
          </a:ln>
          <a:effectLst>
            <a:reflection blurRad="6350" stA="52000" endA="300" endPos="35000" dir="5400000" sy="-100000" algn="bl" rotWithShape="0"/>
            <a:softEdge rad="112500"/>
          </a:effectLst>
        </p:spPr>
      </p:pic>
      <p:sp>
        <p:nvSpPr>
          <p:cNvPr id="6" name="5 Rectángulo"/>
          <p:cNvSpPr/>
          <p:nvPr/>
        </p:nvSpPr>
        <p:spPr>
          <a:xfrm>
            <a:off x="344488" y="1136938"/>
            <a:ext cx="9073008" cy="707886"/>
          </a:xfrm>
          <a:prstGeom prst="rect">
            <a:avLst/>
          </a:prstGeom>
        </p:spPr>
        <p:txBody>
          <a:bodyPr wrap="square">
            <a:spAutoFit/>
          </a:bodyPr>
          <a:lstStyle/>
          <a:p>
            <a:pPr algn="just">
              <a:buNone/>
            </a:pPr>
            <a:r>
              <a:rPr lang="es-ES" sz="2000" dirty="0">
                <a:solidFill>
                  <a:schemeClr val="tx1"/>
                </a:solidFill>
              </a:rPr>
              <a:t>El especialista en Seguridad Informática podrá desempeñarse como:</a:t>
            </a:r>
          </a:p>
        </p:txBody>
      </p:sp>
    </p:spTree>
  </p:cSld>
  <p:clrMapOvr>
    <a:masterClrMapping/>
  </p:clrMapOvr>
  <p:transition spd="med">
    <p:strips dir="rd"/>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1 Imagen" descr="informatica.png"/>
          <p:cNvPicPr>
            <a:picLocks noChangeAspect="1"/>
          </p:cNvPicPr>
          <p:nvPr/>
        </p:nvPicPr>
        <p:blipFill>
          <a:blip r:embed="rId3" cstate="print"/>
          <a:stretch>
            <a:fillRect/>
          </a:stretch>
        </p:blipFill>
        <p:spPr>
          <a:xfrm>
            <a:off x="380968" y="0"/>
            <a:ext cx="9364331" cy="6429396"/>
          </a:xfrm>
          <a:prstGeom prst="rect">
            <a:avLst/>
          </a:prstGeom>
        </p:spPr>
      </p:pic>
      <p:sp>
        <p:nvSpPr>
          <p:cNvPr id="3" name="2 CuadroTexto"/>
          <p:cNvSpPr txBox="1"/>
          <p:nvPr/>
        </p:nvSpPr>
        <p:spPr>
          <a:xfrm>
            <a:off x="560512" y="1844824"/>
            <a:ext cx="4084773" cy="4108817"/>
          </a:xfrm>
          <a:prstGeom prst="rect">
            <a:avLst/>
          </a:prstGeom>
          <a:noFill/>
        </p:spPr>
        <p:txBody>
          <a:bodyPr wrap="none" rtlCol="0">
            <a:spAutoFit/>
          </a:bodyPr>
          <a:lstStyle/>
          <a:p>
            <a:pPr>
              <a:buFont typeface="Arial" pitchFamily="34" charset="0"/>
              <a:buChar char="•"/>
              <a:defRPr/>
            </a:pPr>
            <a:r>
              <a:rPr lang="es-CO" sz="1600" dirty="0">
                <a:solidFill>
                  <a:schemeClr val="tx1"/>
                </a:solidFill>
                <a:latin typeface="+mn-lt"/>
              </a:rPr>
              <a:t> </a:t>
            </a:r>
            <a:r>
              <a:rPr lang="es-CO" dirty="0">
                <a:solidFill>
                  <a:schemeClr val="tx1"/>
                </a:solidFill>
                <a:latin typeface="+mn-lt"/>
              </a:rPr>
              <a:t>Empresas de telecomunicaciones.</a:t>
            </a:r>
          </a:p>
          <a:p>
            <a:pPr>
              <a:buFont typeface="Arial" pitchFamily="34" charset="0"/>
              <a:buChar char="•"/>
              <a:defRPr/>
            </a:pPr>
            <a:r>
              <a:rPr lang="es-CO" dirty="0">
                <a:solidFill>
                  <a:schemeClr val="tx1"/>
                </a:solidFill>
                <a:latin typeface="+mn-lt"/>
              </a:rPr>
              <a:t> </a:t>
            </a:r>
            <a:r>
              <a:rPr lang="es-CO" dirty="0" err="1">
                <a:solidFill>
                  <a:schemeClr val="tx1"/>
                </a:solidFill>
                <a:latin typeface="+mn-lt"/>
              </a:rPr>
              <a:t>Call</a:t>
            </a:r>
            <a:r>
              <a:rPr lang="es-CO" dirty="0">
                <a:solidFill>
                  <a:schemeClr val="tx1"/>
                </a:solidFill>
                <a:latin typeface="+mn-lt"/>
              </a:rPr>
              <a:t> Center.</a:t>
            </a:r>
          </a:p>
          <a:p>
            <a:pPr>
              <a:buFont typeface="Arial" pitchFamily="34" charset="0"/>
              <a:buChar char="•"/>
              <a:defRPr/>
            </a:pPr>
            <a:r>
              <a:rPr lang="es-CO" dirty="0">
                <a:solidFill>
                  <a:schemeClr val="tx1"/>
                </a:solidFill>
                <a:latin typeface="+mn-lt"/>
              </a:rPr>
              <a:t> Sector Financiero.</a:t>
            </a:r>
          </a:p>
          <a:p>
            <a:pPr>
              <a:buFont typeface="Arial" pitchFamily="34" charset="0"/>
              <a:buChar char="•"/>
              <a:defRPr/>
            </a:pPr>
            <a:r>
              <a:rPr lang="es-CO" dirty="0">
                <a:solidFill>
                  <a:schemeClr val="tx1"/>
                </a:solidFill>
                <a:latin typeface="+mn-lt"/>
              </a:rPr>
              <a:t> Entidades de defensa.</a:t>
            </a:r>
          </a:p>
          <a:p>
            <a:pPr>
              <a:buFont typeface="Arial" pitchFamily="34" charset="0"/>
              <a:buChar char="•"/>
              <a:defRPr/>
            </a:pPr>
            <a:r>
              <a:rPr lang="es-CO" dirty="0">
                <a:solidFill>
                  <a:schemeClr val="tx1"/>
                </a:solidFill>
                <a:latin typeface="+mn-lt"/>
              </a:rPr>
              <a:t> Entidades Militares</a:t>
            </a:r>
          </a:p>
          <a:p>
            <a:pPr>
              <a:buFont typeface="Arial" pitchFamily="34" charset="0"/>
              <a:buChar char="•"/>
              <a:defRPr/>
            </a:pPr>
            <a:r>
              <a:rPr lang="es-CO" dirty="0">
                <a:solidFill>
                  <a:schemeClr val="tx1"/>
                </a:solidFill>
                <a:latin typeface="+mn-lt"/>
              </a:rPr>
              <a:t> </a:t>
            </a:r>
            <a:r>
              <a:rPr lang="es-CO" dirty="0" err="1">
                <a:solidFill>
                  <a:schemeClr val="tx1"/>
                </a:solidFill>
                <a:latin typeface="+mn-lt"/>
              </a:rPr>
              <a:t>MiPymes</a:t>
            </a:r>
            <a:endParaRPr lang="es-CO" dirty="0">
              <a:solidFill>
                <a:schemeClr val="tx1"/>
              </a:solidFill>
              <a:latin typeface="+mn-lt"/>
            </a:endParaRPr>
          </a:p>
          <a:p>
            <a:pPr>
              <a:buFont typeface="Arial" pitchFamily="34" charset="0"/>
              <a:buChar char="•"/>
              <a:defRPr/>
            </a:pPr>
            <a:r>
              <a:rPr lang="es-CO" dirty="0">
                <a:solidFill>
                  <a:schemeClr val="tx1"/>
                </a:solidFill>
                <a:latin typeface="+mn-lt"/>
              </a:rPr>
              <a:t> Empresas Aeroespaciales</a:t>
            </a:r>
          </a:p>
          <a:p>
            <a:pPr>
              <a:buFont typeface="Arial" pitchFamily="34" charset="0"/>
              <a:buChar char="•"/>
              <a:defRPr/>
            </a:pPr>
            <a:r>
              <a:rPr lang="es-CO" dirty="0">
                <a:solidFill>
                  <a:schemeClr val="tx1"/>
                </a:solidFill>
                <a:latin typeface="+mn-lt"/>
              </a:rPr>
              <a:t> Empresas de  Servicios públicos.</a:t>
            </a:r>
          </a:p>
          <a:p>
            <a:pPr>
              <a:buFont typeface="Arial" pitchFamily="34" charset="0"/>
              <a:buChar char="•"/>
              <a:defRPr/>
            </a:pPr>
            <a:r>
              <a:rPr lang="es-CO" dirty="0">
                <a:solidFill>
                  <a:schemeClr val="tx1"/>
                </a:solidFill>
                <a:latin typeface="+mn-lt"/>
              </a:rPr>
              <a:t> Aseguradoras.</a:t>
            </a:r>
          </a:p>
          <a:p>
            <a:endParaRPr lang="es-ES" dirty="0"/>
          </a:p>
        </p:txBody>
      </p:sp>
      <p:sp>
        <p:nvSpPr>
          <p:cNvPr id="4" name="3 CuadroTexto"/>
          <p:cNvSpPr txBox="1"/>
          <p:nvPr/>
        </p:nvSpPr>
        <p:spPr>
          <a:xfrm>
            <a:off x="560512" y="1268760"/>
            <a:ext cx="8072494" cy="369332"/>
          </a:xfrm>
          <a:prstGeom prst="rect">
            <a:avLst/>
          </a:prstGeom>
          <a:noFill/>
        </p:spPr>
        <p:txBody>
          <a:bodyPr wrap="square" rtlCol="0">
            <a:spAutoFit/>
          </a:bodyPr>
          <a:lstStyle/>
          <a:p>
            <a:pPr>
              <a:buNone/>
            </a:pPr>
            <a:r>
              <a:rPr lang="es-CO" dirty="0">
                <a:solidFill>
                  <a:schemeClr val="tx1"/>
                </a:solidFill>
                <a:effectLst>
                  <a:outerShdw blurRad="38100" dist="38100" dir="2700000" algn="tl">
                    <a:srgbClr val="000000">
                      <a:alpha val="43137"/>
                    </a:srgbClr>
                  </a:outerShdw>
                </a:effectLst>
                <a:latin typeface="+mn-lt"/>
              </a:rPr>
              <a:t>Podrán encontrar oportunidades laborales en:</a:t>
            </a:r>
            <a:endParaRPr lang="es-ES" dirty="0">
              <a:solidFill>
                <a:schemeClr val="tx1"/>
              </a:solidFill>
              <a:effectLst>
                <a:outerShdw blurRad="38100" dist="38100" dir="2700000" algn="tl">
                  <a:srgbClr val="000000">
                    <a:alpha val="43137"/>
                  </a:srgbClr>
                </a:outerShdw>
              </a:effectLst>
            </a:endParaRPr>
          </a:p>
        </p:txBody>
      </p:sp>
      <p:sp>
        <p:nvSpPr>
          <p:cNvPr id="5" name="4 Rectángulo"/>
          <p:cNvSpPr/>
          <p:nvPr/>
        </p:nvSpPr>
        <p:spPr>
          <a:xfrm>
            <a:off x="3434386" y="548680"/>
            <a:ext cx="6199134" cy="369332"/>
          </a:xfrm>
          <a:prstGeom prst="rect">
            <a:avLst/>
          </a:prstGeom>
          <a:noFill/>
        </p:spPr>
        <p:txBody>
          <a:bodyPr wrap="none" lIns="91440" tIns="45720" rIns="91440" bIns="45720">
            <a:spAutoFit/>
          </a:bodyPr>
          <a:lstStyle/>
          <a:p>
            <a:pPr algn="ctr">
              <a:buNone/>
            </a:pPr>
            <a:r>
              <a:rPr lang="es-ES" b="1" i="1" cap="all" spc="0"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Perfil ocupacional - </a:t>
            </a:r>
            <a:r>
              <a:rPr lang="es-ES" dirty="0">
                <a:solidFill>
                  <a:schemeClr val="tx1"/>
                </a:solidFill>
                <a:effectLst>
                  <a:outerShdw blurRad="38100" dist="38100" dir="2700000" algn="tl">
                    <a:srgbClr val="000000">
                      <a:alpha val="43137"/>
                    </a:srgbClr>
                  </a:outerShdw>
                </a:effectLst>
              </a:rPr>
              <a:t>SECTOR  ECONOMICO </a:t>
            </a:r>
            <a:endParaRPr lang="es-ES" b="1" i="1" cap="all" spc="0"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endParaRPr>
          </a:p>
        </p:txBody>
      </p:sp>
      <p:pic>
        <p:nvPicPr>
          <p:cNvPr id="8" name="Picture 3"/>
          <p:cNvPicPr>
            <a:picLocks noChangeAspect="1" noChangeArrowheads="1"/>
          </p:cNvPicPr>
          <p:nvPr/>
        </p:nvPicPr>
        <p:blipFill>
          <a:blip r:embed="rId4" cstate="print"/>
          <a:srcRect/>
          <a:stretch>
            <a:fillRect/>
          </a:stretch>
        </p:blipFill>
        <p:spPr bwMode="auto">
          <a:xfrm>
            <a:off x="4736976" y="2060848"/>
            <a:ext cx="2214578" cy="2872966"/>
          </a:xfrm>
          <a:prstGeom prst="rect">
            <a:avLst/>
          </a:prstGeom>
          <a:ln>
            <a:noFill/>
          </a:ln>
          <a:effectLst>
            <a:reflection blurRad="6350" stA="52000" endA="300" endPos="35000" dir="5400000" sy="-100000" algn="bl" rotWithShape="0"/>
            <a:softEdge rad="112500"/>
          </a:effectLst>
        </p:spPr>
      </p:pic>
      <p:pic>
        <p:nvPicPr>
          <p:cNvPr id="24578" name="Picture 2"/>
          <p:cNvPicPr>
            <a:picLocks noChangeAspect="1" noChangeArrowheads="1"/>
          </p:cNvPicPr>
          <p:nvPr/>
        </p:nvPicPr>
        <p:blipFill>
          <a:blip r:embed="rId5" cstate="print"/>
          <a:srcRect/>
          <a:stretch>
            <a:fillRect/>
          </a:stretch>
        </p:blipFill>
        <p:spPr bwMode="auto">
          <a:xfrm>
            <a:off x="6753200" y="4005064"/>
            <a:ext cx="2714644" cy="1928826"/>
          </a:xfrm>
          <a:prstGeom prst="rect">
            <a:avLst/>
          </a:prstGeom>
          <a:ln>
            <a:noFill/>
          </a:ln>
          <a:effectLst>
            <a:reflection blurRad="6350" stA="52000" endA="300" endPos="35000" dir="5400000" sy="-100000" algn="bl" rotWithShape="0"/>
            <a:softEdge rad="112500"/>
          </a:effectLst>
        </p:spPr>
      </p:pic>
    </p:spTree>
  </p:cSld>
  <p:clrMapOvr>
    <a:masterClrMapping/>
  </p:clrMapOvr>
  <p:transition spd="med">
    <p:strips dir="rd"/>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1 Imagen" descr="informatica.png"/>
          <p:cNvPicPr>
            <a:picLocks noChangeAspect="1"/>
          </p:cNvPicPr>
          <p:nvPr/>
        </p:nvPicPr>
        <p:blipFill>
          <a:blip r:embed="rId2" cstate="print"/>
          <a:stretch>
            <a:fillRect/>
          </a:stretch>
        </p:blipFill>
        <p:spPr>
          <a:xfrm>
            <a:off x="309530" y="0"/>
            <a:ext cx="9364331" cy="6429396"/>
          </a:xfrm>
          <a:prstGeom prst="rect">
            <a:avLst/>
          </a:prstGeom>
        </p:spPr>
      </p:pic>
      <p:sp>
        <p:nvSpPr>
          <p:cNvPr id="4" name="3 Rectángulo"/>
          <p:cNvSpPr/>
          <p:nvPr/>
        </p:nvSpPr>
        <p:spPr>
          <a:xfrm>
            <a:off x="4591907" y="549455"/>
            <a:ext cx="4918334" cy="323165"/>
          </a:xfrm>
          <a:prstGeom prst="rect">
            <a:avLst/>
          </a:prstGeom>
          <a:noFill/>
        </p:spPr>
        <p:txBody>
          <a:bodyPr wrap="none" lIns="91440" tIns="45720" rIns="91440" bIns="45720">
            <a:spAutoFit/>
          </a:bodyPr>
          <a:lstStyle/>
          <a:p>
            <a:pPr algn="ctr">
              <a:buNone/>
            </a:pPr>
            <a:r>
              <a:rPr lang="es-CO" sz="1500" b="1" i="1" cap="all" spc="0"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VALOR AGREGADO DE LA ESPECIALIZACIÓN</a:t>
            </a:r>
            <a:endParaRPr lang="es-ES" sz="1500" b="1" i="1" cap="all" spc="0"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endParaRPr>
          </a:p>
        </p:txBody>
      </p:sp>
      <p:sp>
        <p:nvSpPr>
          <p:cNvPr id="5" name="4 Marco"/>
          <p:cNvSpPr/>
          <p:nvPr/>
        </p:nvSpPr>
        <p:spPr>
          <a:xfrm>
            <a:off x="881034" y="1214422"/>
            <a:ext cx="3929062" cy="1285875"/>
          </a:xfrm>
          <a:prstGeom prst="frame">
            <a:avLst/>
          </a:prstGeom>
        </p:spPr>
        <p:style>
          <a:lnRef idx="0">
            <a:schemeClr val="accent4"/>
          </a:lnRef>
          <a:fillRef idx="3">
            <a:schemeClr val="accent4"/>
          </a:fillRef>
          <a:effectRef idx="3">
            <a:schemeClr val="accent4"/>
          </a:effectRef>
          <a:fontRef idx="minor">
            <a:schemeClr val="lt1"/>
          </a:fontRef>
        </p:style>
        <p:txBody>
          <a:bodyPr anchor="ctr"/>
          <a:lstStyle/>
          <a:p>
            <a:pPr algn="ctr">
              <a:defRPr/>
            </a:pPr>
            <a:r>
              <a:rPr lang="es-CO" sz="1600" b="1" dirty="0">
                <a:solidFill>
                  <a:srgbClr val="663300"/>
                </a:solidFill>
                <a:effectLst>
                  <a:outerShdw blurRad="38100" dist="38100" dir="2700000" algn="tl">
                    <a:srgbClr val="000000">
                      <a:alpha val="43137"/>
                    </a:srgbClr>
                  </a:outerShdw>
                </a:effectLst>
              </a:rPr>
              <a:t>PROGRAMA ASOCIADO A CERTIFICACIONES CISCO INTERNACIONALES</a:t>
            </a:r>
          </a:p>
        </p:txBody>
      </p:sp>
      <p:sp>
        <p:nvSpPr>
          <p:cNvPr id="6" name="5 Marco"/>
          <p:cNvSpPr/>
          <p:nvPr/>
        </p:nvSpPr>
        <p:spPr>
          <a:xfrm>
            <a:off x="5024438" y="3000372"/>
            <a:ext cx="4136896" cy="1000125"/>
          </a:xfrm>
          <a:prstGeom prst="frame">
            <a:avLst/>
          </a:prstGeom>
        </p:spPr>
        <p:style>
          <a:lnRef idx="0">
            <a:schemeClr val="accent4"/>
          </a:lnRef>
          <a:fillRef idx="3">
            <a:schemeClr val="accent4"/>
          </a:fillRef>
          <a:effectRef idx="3">
            <a:schemeClr val="accent4"/>
          </a:effectRef>
          <a:fontRef idx="minor">
            <a:schemeClr val="lt1"/>
          </a:fontRef>
        </p:style>
        <p:txBody>
          <a:bodyPr anchor="ctr"/>
          <a:lstStyle/>
          <a:p>
            <a:pPr algn="ctr">
              <a:defRPr/>
            </a:pPr>
            <a:r>
              <a:rPr lang="es-CO" sz="1600" b="1" dirty="0">
                <a:solidFill>
                  <a:srgbClr val="663300"/>
                </a:solidFill>
                <a:effectLst>
                  <a:outerShdw blurRad="38100" dist="38100" dir="2700000" algn="tl">
                    <a:srgbClr val="000000">
                      <a:alpha val="43137"/>
                    </a:srgbClr>
                  </a:outerShdw>
                </a:effectLst>
              </a:rPr>
              <a:t>LABORATORIOS OPTIMOS PARA SIMULAR LAS DIFERENTES SITUACIONES INDUSTRIALES</a:t>
            </a:r>
          </a:p>
        </p:txBody>
      </p:sp>
      <p:sp>
        <p:nvSpPr>
          <p:cNvPr id="7" name="6 Marco"/>
          <p:cNvSpPr/>
          <p:nvPr/>
        </p:nvSpPr>
        <p:spPr>
          <a:xfrm>
            <a:off x="952472" y="5214950"/>
            <a:ext cx="3929063" cy="1000125"/>
          </a:xfrm>
          <a:prstGeom prst="frame">
            <a:avLst/>
          </a:prstGeom>
        </p:spPr>
        <p:style>
          <a:lnRef idx="0">
            <a:schemeClr val="accent4"/>
          </a:lnRef>
          <a:fillRef idx="3">
            <a:schemeClr val="accent4"/>
          </a:fillRef>
          <a:effectRef idx="3">
            <a:schemeClr val="accent4"/>
          </a:effectRef>
          <a:fontRef idx="minor">
            <a:schemeClr val="lt1"/>
          </a:fontRef>
        </p:style>
        <p:txBody>
          <a:bodyPr anchor="ctr"/>
          <a:lstStyle/>
          <a:p>
            <a:pPr algn="ctr">
              <a:defRPr/>
            </a:pPr>
            <a:r>
              <a:rPr lang="es-CO" sz="1400" b="1" dirty="0">
                <a:solidFill>
                  <a:srgbClr val="663300"/>
                </a:solidFill>
                <a:effectLst>
                  <a:outerShdw blurRad="38100" dist="38100" dir="2700000" algn="tl">
                    <a:srgbClr val="000000">
                      <a:alpha val="43137"/>
                    </a:srgbClr>
                  </a:outerShdw>
                </a:effectLst>
              </a:rPr>
              <a:t>AL GRADUARSE PODRÁ EJERCER NACIONAL E INTERNACIONALMENTE</a:t>
            </a:r>
          </a:p>
        </p:txBody>
      </p:sp>
      <p:pic>
        <p:nvPicPr>
          <p:cNvPr id="6146" name="Picture 2"/>
          <p:cNvPicPr>
            <a:picLocks noChangeAspect="1" noChangeArrowheads="1"/>
          </p:cNvPicPr>
          <p:nvPr/>
        </p:nvPicPr>
        <p:blipFill>
          <a:blip r:embed="rId3" cstate="print"/>
          <a:srcRect/>
          <a:stretch>
            <a:fillRect/>
          </a:stretch>
        </p:blipFill>
        <p:spPr bwMode="auto">
          <a:xfrm>
            <a:off x="5738818" y="1142984"/>
            <a:ext cx="2857500" cy="1809750"/>
          </a:xfrm>
          <a:prstGeom prst="rect">
            <a:avLst/>
          </a:prstGeom>
          <a:ln>
            <a:noFill/>
          </a:ln>
          <a:effectLst>
            <a:softEdge rad="112500"/>
          </a:effectLst>
        </p:spPr>
      </p:pic>
      <p:pic>
        <p:nvPicPr>
          <p:cNvPr id="6147" name="Picture 3"/>
          <p:cNvPicPr>
            <a:picLocks noChangeAspect="1" noChangeArrowheads="1"/>
          </p:cNvPicPr>
          <p:nvPr/>
        </p:nvPicPr>
        <p:blipFill>
          <a:blip r:embed="rId4" cstate="print"/>
          <a:srcRect/>
          <a:stretch>
            <a:fillRect/>
          </a:stretch>
        </p:blipFill>
        <p:spPr bwMode="auto">
          <a:xfrm>
            <a:off x="5810256" y="4071942"/>
            <a:ext cx="2714644" cy="2144569"/>
          </a:xfrm>
          <a:prstGeom prst="rect">
            <a:avLst/>
          </a:prstGeom>
          <a:ln>
            <a:noFill/>
          </a:ln>
          <a:effectLst>
            <a:softEdge rad="112500"/>
          </a:effectLst>
        </p:spPr>
      </p:pic>
      <p:pic>
        <p:nvPicPr>
          <p:cNvPr id="6148" name="Picture 4"/>
          <p:cNvPicPr>
            <a:picLocks noChangeAspect="1" noChangeArrowheads="1"/>
          </p:cNvPicPr>
          <p:nvPr/>
        </p:nvPicPr>
        <p:blipFill>
          <a:blip r:embed="rId5" cstate="print"/>
          <a:srcRect/>
          <a:stretch>
            <a:fillRect/>
          </a:stretch>
        </p:blipFill>
        <p:spPr bwMode="auto">
          <a:xfrm>
            <a:off x="1095348" y="2571744"/>
            <a:ext cx="3643338" cy="2459483"/>
          </a:xfrm>
          <a:prstGeom prst="rect">
            <a:avLst/>
          </a:prstGeom>
          <a:ln>
            <a:noFill/>
          </a:ln>
          <a:effectLst>
            <a:softEdge rad="112500"/>
          </a:effectLst>
        </p:spPr>
      </p:pic>
    </p:spTree>
  </p:cSld>
  <p:clrMapOvr>
    <a:masterClrMapping/>
  </p:clrMapOvr>
  <p:transition spd="med">
    <p:strips dir="rd"/>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apple money Apple ha quintuplicado sus ingresos en el último lustro"/>
          <p:cNvPicPr>
            <a:picLocks noChangeAspect="1" noChangeArrowheads="1"/>
          </p:cNvPicPr>
          <p:nvPr/>
        </p:nvPicPr>
        <p:blipFill>
          <a:blip r:embed="rId2" cstate="print"/>
          <a:srcRect/>
          <a:stretch>
            <a:fillRect/>
          </a:stretch>
        </p:blipFill>
        <p:spPr bwMode="auto">
          <a:xfrm>
            <a:off x="6418262" y="1263774"/>
            <a:ext cx="3143250" cy="2381250"/>
          </a:xfrm>
          <a:prstGeom prst="rect">
            <a:avLst/>
          </a:prstGeom>
          <a:noFill/>
        </p:spPr>
      </p:pic>
      <p:pic>
        <p:nvPicPr>
          <p:cNvPr id="5" name="4 Imagen" descr="informatica.png"/>
          <p:cNvPicPr>
            <a:picLocks noChangeAspect="1"/>
          </p:cNvPicPr>
          <p:nvPr/>
        </p:nvPicPr>
        <p:blipFill>
          <a:blip r:embed="rId3" cstate="print"/>
          <a:stretch>
            <a:fillRect/>
          </a:stretch>
        </p:blipFill>
        <p:spPr>
          <a:xfrm>
            <a:off x="272480" y="1052736"/>
            <a:ext cx="9289032" cy="5589240"/>
          </a:xfrm>
          <a:prstGeom prst="rect">
            <a:avLst/>
          </a:prstGeom>
        </p:spPr>
      </p:pic>
      <p:pic>
        <p:nvPicPr>
          <p:cNvPr id="2" name="Picture 4" descr="Los empleos de mayor proyección para 2011"/>
          <p:cNvPicPr>
            <a:picLocks noChangeAspect="1" noChangeArrowheads="1"/>
          </p:cNvPicPr>
          <p:nvPr/>
        </p:nvPicPr>
        <p:blipFill>
          <a:blip r:embed="rId4" cstate="print"/>
          <a:srcRect/>
          <a:stretch>
            <a:fillRect/>
          </a:stretch>
        </p:blipFill>
        <p:spPr bwMode="auto">
          <a:xfrm>
            <a:off x="416496" y="1196752"/>
            <a:ext cx="5904656" cy="2448272"/>
          </a:xfrm>
          <a:prstGeom prst="rect">
            <a:avLst/>
          </a:prstGeom>
          <a:noFill/>
        </p:spPr>
      </p:pic>
      <p:sp>
        <p:nvSpPr>
          <p:cNvPr id="3" name="2 Rectángulo"/>
          <p:cNvSpPr/>
          <p:nvPr/>
        </p:nvSpPr>
        <p:spPr>
          <a:xfrm>
            <a:off x="2072680" y="2005389"/>
            <a:ext cx="6048672" cy="954107"/>
          </a:xfrm>
          <a:prstGeom prst="rect">
            <a:avLst/>
          </a:prstGeom>
          <a:noFill/>
        </p:spPr>
        <p:txBody>
          <a:bodyPr wrap="square" lIns="91440" tIns="45720" rIns="91440" bIns="45720">
            <a:spAutoFit/>
          </a:bodyPr>
          <a:lstStyle/>
          <a:p>
            <a:pPr algn="ctr">
              <a:buNone/>
            </a:pPr>
            <a:r>
              <a:rPr lang="es-ES" sz="2800" cap="all" dirty="0">
                <a:ln w="9000" cmpd="sng">
                  <a:solidFill>
                    <a:schemeClr val="accent4">
                      <a:shade val="50000"/>
                      <a:satMod val="120000"/>
                    </a:schemeClr>
                  </a:solidFill>
                  <a:prstDash val="solid"/>
                </a:ln>
                <a:solidFill>
                  <a:srgbClr val="FF0000"/>
                </a:solidFill>
                <a:effectLst>
                  <a:outerShdw blurRad="38100" dist="38100" dir="2700000" algn="tl">
                    <a:srgbClr val="000000">
                      <a:alpha val="43137"/>
                    </a:srgbClr>
                  </a:outerShdw>
                  <a:reflection blurRad="6350" stA="60000" endA="900" endPos="60000" dist="29997" dir="5400000" sy="-100000" algn="bl" rotWithShape="0"/>
                </a:effectLst>
              </a:rPr>
              <a:t>PROYECCION DE INGRESOS Y EGRESOS</a:t>
            </a:r>
          </a:p>
        </p:txBody>
      </p:sp>
      <p:sp>
        <p:nvSpPr>
          <p:cNvPr id="6" name="5 Rectángulo"/>
          <p:cNvSpPr/>
          <p:nvPr/>
        </p:nvSpPr>
        <p:spPr>
          <a:xfrm>
            <a:off x="344488" y="3789040"/>
            <a:ext cx="9145016" cy="2446824"/>
          </a:xfrm>
          <a:prstGeom prst="rect">
            <a:avLst/>
          </a:prstGeom>
        </p:spPr>
        <p:txBody>
          <a:bodyPr wrap="square">
            <a:spAutoFit/>
          </a:bodyPr>
          <a:lstStyle/>
          <a:p>
            <a:pPr algn="just">
              <a:buNone/>
            </a:pPr>
            <a:r>
              <a:rPr lang="es-CO" dirty="0">
                <a:solidFill>
                  <a:schemeClr val="tx1"/>
                </a:solidFill>
              </a:rPr>
              <a:t>Adecco, empresa multinacional, programa 'Los más buscados', se encuentran los cargos que tienen mayores potencialidades de manera internacional en distintos sectores económicos, también los más proyectados internacionalmente.</a:t>
            </a:r>
          </a:p>
          <a:p>
            <a:pPr algn="just">
              <a:buNone/>
            </a:pPr>
            <a:r>
              <a:rPr lang="es-CO" dirty="0">
                <a:solidFill>
                  <a:schemeClr val="tx1"/>
                </a:solidFill>
              </a:rPr>
              <a:t>Los que están enfocados en las tecnologías de la Información (TI), lograron definir qué tipo de perfiles serán los más buscados para el año 2011, catalogando las profesiones especializadas en Java como las de mayor interés entre las empresas, tanto locales como multinacionales.</a:t>
            </a:r>
          </a:p>
        </p:txBody>
      </p:sp>
    </p:spTree>
  </p:cSld>
  <p:clrMapOvr>
    <a:masterClrMapping/>
  </p:clrMapOvr>
  <p:transition spd="med">
    <p:strips dir="rd"/>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22" name="Picture 2"/>
          <p:cNvPicPr>
            <a:picLocks noChangeAspect="1" noChangeArrowheads="1"/>
          </p:cNvPicPr>
          <p:nvPr/>
        </p:nvPicPr>
        <p:blipFill>
          <a:blip r:embed="rId2" cstate="print"/>
          <a:srcRect/>
          <a:stretch>
            <a:fillRect/>
          </a:stretch>
        </p:blipFill>
        <p:spPr bwMode="auto">
          <a:xfrm>
            <a:off x="200473" y="188640"/>
            <a:ext cx="9505056" cy="6480720"/>
          </a:xfrm>
          <a:prstGeom prst="rect">
            <a:avLst/>
          </a:prstGeom>
          <a:noFill/>
          <a:ln w="9525">
            <a:noFill/>
            <a:miter lim="800000"/>
            <a:headEnd/>
            <a:tailEnd/>
          </a:ln>
        </p:spPr>
      </p:pic>
    </p:spTree>
  </p:cSld>
  <p:clrMapOvr>
    <a:masterClrMapping/>
  </p:clrMapOvr>
  <p:transition spd="med">
    <p:strips dir="rd"/>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8464" y="116632"/>
            <a:ext cx="9577064" cy="66247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med">
    <p:strips dir="rd"/>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456" y="116632"/>
            <a:ext cx="9721080" cy="6572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36664108"/>
      </p:ext>
    </p:extLst>
  </p:cSld>
  <p:clrMapOvr>
    <a:masterClrMapping/>
  </p:clrMapOvr>
  <p:transition spd="med">
    <p:strips dir="rd"/>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89" name="Picture 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0055" y="1784398"/>
            <a:ext cx="9153525" cy="24366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3 Rectángulo"/>
          <p:cNvSpPr/>
          <p:nvPr/>
        </p:nvSpPr>
        <p:spPr>
          <a:xfrm>
            <a:off x="3520412" y="332656"/>
            <a:ext cx="6048672" cy="954107"/>
          </a:xfrm>
          <a:prstGeom prst="rect">
            <a:avLst/>
          </a:prstGeom>
          <a:noFill/>
        </p:spPr>
        <p:txBody>
          <a:bodyPr wrap="square" lIns="91440" tIns="45720" rIns="91440" bIns="45720">
            <a:spAutoFit/>
          </a:bodyPr>
          <a:lstStyle/>
          <a:p>
            <a:pPr algn="ctr">
              <a:buNone/>
            </a:pPr>
            <a:r>
              <a:rPr lang="es-ES" sz="2800" cap="all" dirty="0">
                <a:ln w="9000" cmpd="sng">
                  <a:solidFill>
                    <a:schemeClr val="accent4">
                      <a:shade val="50000"/>
                      <a:satMod val="120000"/>
                    </a:schemeClr>
                  </a:solidFill>
                  <a:prstDash val="solid"/>
                </a:ln>
                <a:solidFill>
                  <a:srgbClr val="FF0000"/>
                </a:solidFill>
                <a:effectLst>
                  <a:outerShdw blurRad="38100" dist="38100" dir="2700000" algn="tl">
                    <a:srgbClr val="000000">
                      <a:alpha val="43137"/>
                    </a:srgbClr>
                  </a:outerShdw>
                  <a:reflection blurRad="6350" stA="60000" endA="900" endPos="60000" dist="29997" dir="5400000" sy="-100000" algn="bl" rotWithShape="0"/>
                </a:effectLst>
              </a:rPr>
              <a:t>PROYECCION DE INGRESOS Y EGRESOS</a:t>
            </a:r>
          </a:p>
        </p:txBody>
      </p:sp>
    </p:spTree>
    <p:extLst>
      <p:ext uri="{BB962C8B-B14F-4D97-AF65-F5344CB8AC3E}">
        <p14:creationId xmlns:p14="http://schemas.microsoft.com/office/powerpoint/2010/main" val="2120009526"/>
      </p:ext>
    </p:extLst>
  </p:cSld>
  <p:clrMapOvr>
    <a:masterClrMapping/>
  </p:clrMapOvr>
  <p:transition spd="med">
    <p:strips dir="rd"/>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C96EB6AB-8AFE-41D3-B42F-2AF90DABB379}"/>
              </a:ext>
            </a:extLst>
          </p:cNvPr>
          <p:cNvSpPr txBox="1"/>
          <p:nvPr/>
        </p:nvSpPr>
        <p:spPr>
          <a:xfrm>
            <a:off x="0" y="116632"/>
            <a:ext cx="9906000" cy="400110"/>
          </a:xfrm>
          <a:prstGeom prst="rect">
            <a:avLst/>
          </a:prstGeom>
          <a:solidFill>
            <a:schemeClr val="accent1"/>
          </a:solidFill>
        </p:spPr>
        <p:txBody>
          <a:bodyPr wrap="square" rtlCol="0">
            <a:spAutoFit/>
          </a:bodyPr>
          <a:lstStyle/>
          <a:p>
            <a:pPr lvl="2"/>
            <a:r>
              <a:rPr lang="es-ES" sz="2000" b="1" dirty="0">
                <a:solidFill>
                  <a:schemeClr val="bg1"/>
                </a:solidFill>
              </a:rPr>
              <a:t>HISTORIA DE LA SEGURIDAD</a:t>
            </a:r>
          </a:p>
        </p:txBody>
      </p:sp>
      <p:graphicFrame>
        <p:nvGraphicFramePr>
          <p:cNvPr id="10" name="Diagrama 9">
            <a:extLst>
              <a:ext uri="{FF2B5EF4-FFF2-40B4-BE49-F238E27FC236}">
                <a16:creationId xmlns:a16="http://schemas.microsoft.com/office/drawing/2014/main" id="{0A24FAA7-DC34-4C28-B616-85C925D8D8D5}"/>
              </a:ext>
            </a:extLst>
          </p:cNvPr>
          <p:cNvGraphicFramePr/>
          <p:nvPr>
            <p:extLst>
              <p:ext uri="{D42A27DB-BD31-4B8C-83A1-F6EECF244321}">
                <p14:modId xmlns:p14="http://schemas.microsoft.com/office/powerpoint/2010/main" val="2803032924"/>
              </p:ext>
            </p:extLst>
          </p:nvPr>
        </p:nvGraphicFramePr>
        <p:xfrm>
          <a:off x="1156790" y="2387043"/>
          <a:ext cx="7838504" cy="13372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1" name="Diagrama 10">
            <a:extLst>
              <a:ext uri="{FF2B5EF4-FFF2-40B4-BE49-F238E27FC236}">
                <a16:creationId xmlns:a16="http://schemas.microsoft.com/office/drawing/2014/main" id="{B828B69A-3BD2-48FC-827D-27F1B7012767}"/>
              </a:ext>
            </a:extLst>
          </p:cNvPr>
          <p:cNvGraphicFramePr/>
          <p:nvPr>
            <p:extLst>
              <p:ext uri="{D42A27DB-BD31-4B8C-83A1-F6EECF244321}">
                <p14:modId xmlns:p14="http://schemas.microsoft.com/office/powerpoint/2010/main" val="1525021598"/>
              </p:ext>
            </p:extLst>
          </p:nvPr>
        </p:nvGraphicFramePr>
        <p:xfrm>
          <a:off x="1156790" y="3963971"/>
          <a:ext cx="7838504" cy="1769285"/>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6" name="Diagrama 5">
            <a:extLst>
              <a:ext uri="{FF2B5EF4-FFF2-40B4-BE49-F238E27FC236}">
                <a16:creationId xmlns:a16="http://schemas.microsoft.com/office/drawing/2014/main" id="{91427291-3895-4C42-BD3D-7C3170AED361}"/>
              </a:ext>
            </a:extLst>
          </p:cNvPr>
          <p:cNvGraphicFramePr/>
          <p:nvPr>
            <p:extLst>
              <p:ext uri="{D42A27DB-BD31-4B8C-83A1-F6EECF244321}">
                <p14:modId xmlns:p14="http://schemas.microsoft.com/office/powerpoint/2010/main" val="3095338334"/>
              </p:ext>
            </p:extLst>
          </p:nvPr>
        </p:nvGraphicFramePr>
        <p:xfrm>
          <a:off x="1138291" y="810115"/>
          <a:ext cx="7838504" cy="1394749"/>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Tree>
    <p:extLst>
      <p:ext uri="{BB962C8B-B14F-4D97-AF65-F5344CB8AC3E}">
        <p14:creationId xmlns:p14="http://schemas.microsoft.com/office/powerpoint/2010/main" val="260903233"/>
      </p:ext>
    </p:extLst>
  </p:cSld>
  <p:clrMapOvr>
    <a:masterClrMapping/>
  </p:clrMapOvr>
  <p:transition spd="med">
    <p:strips dir="rd"/>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www.geekyplanet.com/wp-content/uploads/2010/03/Phishing.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810256" y="928670"/>
            <a:ext cx="3780420" cy="5402880"/>
          </a:xfrm>
          <a:prstGeom prst="rect">
            <a:avLst/>
          </a:prstGeom>
          <a:noFill/>
          <a:extLst>
            <a:ext uri="{909E8E84-426E-40DD-AFC4-6F175D3DCCD1}">
              <a14:hiddenFill xmlns:a14="http://schemas.microsoft.com/office/drawing/2010/main">
                <a:solidFill>
                  <a:srgbClr val="FFFFFF"/>
                </a:solidFill>
              </a14:hiddenFill>
            </a:ext>
          </a:extLst>
        </p:spPr>
      </p:pic>
      <p:pic>
        <p:nvPicPr>
          <p:cNvPr id="2" name="1 Imagen" descr="informatica.png"/>
          <p:cNvPicPr>
            <a:picLocks noChangeAspect="1"/>
          </p:cNvPicPr>
          <p:nvPr/>
        </p:nvPicPr>
        <p:blipFill>
          <a:blip r:embed="rId3" cstate="print"/>
          <a:stretch>
            <a:fillRect/>
          </a:stretch>
        </p:blipFill>
        <p:spPr>
          <a:xfrm>
            <a:off x="238092" y="285728"/>
            <a:ext cx="9364331" cy="6429396"/>
          </a:xfrm>
          <a:prstGeom prst="rect">
            <a:avLst/>
          </a:prstGeom>
        </p:spPr>
      </p:pic>
      <p:sp>
        <p:nvSpPr>
          <p:cNvPr id="5" name="4 Rectángulo"/>
          <p:cNvSpPr/>
          <p:nvPr/>
        </p:nvSpPr>
        <p:spPr>
          <a:xfrm>
            <a:off x="1666852" y="2214554"/>
            <a:ext cx="3244799" cy="2554545"/>
          </a:xfrm>
          <a:prstGeom prst="rect">
            <a:avLst/>
          </a:prstGeom>
          <a:noFill/>
        </p:spPr>
        <p:txBody>
          <a:bodyPr wrap="none" lIns="91440" tIns="45720" rIns="91440" bIns="45720">
            <a:spAutoFit/>
          </a:bodyPr>
          <a:lstStyle/>
          <a:p>
            <a:pPr algn="ctr">
              <a:buNone/>
            </a:pPr>
            <a:r>
              <a:rPr lang="es-ES" sz="4000" b="1" spc="0" dirty="0">
                <a:ln w="9000" cmpd="sng">
                  <a:solidFill>
                    <a:schemeClr val="accent4">
                      <a:shade val="50000"/>
                      <a:satMod val="120000"/>
                    </a:schemeClr>
                  </a:solidFill>
                  <a:prstDash val="solid"/>
                </a:ln>
                <a:solidFill>
                  <a:srgbClr val="002060"/>
                </a:solidFill>
                <a:effectLst>
                  <a:reflection blurRad="6350" stA="60000" endA="900" endPos="60000" dist="29997" dir="5400000" sy="-100000" algn="bl" rotWithShape="0"/>
                </a:effectLst>
              </a:rPr>
              <a:t>GRACIAS </a:t>
            </a:r>
          </a:p>
          <a:p>
            <a:pPr algn="ctr">
              <a:buNone/>
            </a:pPr>
            <a:r>
              <a:rPr lang="es-ES" sz="4000" b="1" spc="0" dirty="0">
                <a:ln w="9000" cmpd="sng">
                  <a:solidFill>
                    <a:schemeClr val="accent4">
                      <a:shade val="50000"/>
                      <a:satMod val="120000"/>
                    </a:schemeClr>
                  </a:solidFill>
                  <a:prstDash val="solid"/>
                </a:ln>
                <a:solidFill>
                  <a:srgbClr val="002060"/>
                </a:solidFill>
                <a:effectLst>
                  <a:reflection blurRad="6350" stA="60000" endA="900" endPos="60000" dist="29997" dir="5400000" sy="-100000" algn="bl" rotWithShape="0"/>
                </a:effectLst>
              </a:rPr>
              <a:t>POR SU </a:t>
            </a:r>
          </a:p>
          <a:p>
            <a:pPr algn="ctr">
              <a:buNone/>
            </a:pPr>
            <a:r>
              <a:rPr lang="es-ES" sz="4000" b="1" spc="0" dirty="0">
                <a:ln w="9000" cmpd="sng">
                  <a:solidFill>
                    <a:schemeClr val="accent4">
                      <a:shade val="50000"/>
                      <a:satMod val="120000"/>
                    </a:schemeClr>
                  </a:solidFill>
                  <a:prstDash val="solid"/>
                </a:ln>
                <a:solidFill>
                  <a:srgbClr val="002060"/>
                </a:solidFill>
                <a:effectLst>
                  <a:reflection blurRad="6350" stA="60000" endA="900" endPos="60000" dist="29997" dir="5400000" sy="-100000" algn="bl" rotWithShape="0"/>
                </a:effectLst>
              </a:rPr>
              <a:t>ATENCIÓN</a:t>
            </a:r>
          </a:p>
        </p:txBody>
      </p:sp>
      <p:sp>
        <p:nvSpPr>
          <p:cNvPr id="6" name="5 Pergamino vertical"/>
          <p:cNvSpPr/>
          <p:nvPr/>
        </p:nvSpPr>
        <p:spPr bwMode="auto">
          <a:xfrm>
            <a:off x="1666852" y="1928802"/>
            <a:ext cx="3643338" cy="3143272"/>
          </a:xfrm>
          <a:prstGeom prst="verticalScroll">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50000"/>
              </a:spcBef>
              <a:spcAft>
                <a:spcPct val="0"/>
              </a:spcAft>
              <a:buClrTx/>
              <a:buSzTx/>
              <a:buFontTx/>
              <a:buAutoNum type="arabicPeriod"/>
              <a:tabLst/>
            </a:pPr>
            <a:endParaRPr kumimoji="0" lang="es-ES" sz="1800" b="1" i="0" u="none" strike="noStrike" cap="none" normalizeH="0" baseline="0">
              <a:ln>
                <a:noFill/>
              </a:ln>
              <a:solidFill>
                <a:srgbClr val="FF6600"/>
              </a:solidFill>
              <a:effectLst/>
              <a:latin typeface="Century Schoolbook" pitchFamily="18" charset="0"/>
            </a:endParaRPr>
          </a:p>
        </p:txBody>
      </p:sp>
      <p:sp>
        <p:nvSpPr>
          <p:cNvPr id="8" name="7 Pergamino horizontal"/>
          <p:cNvSpPr/>
          <p:nvPr/>
        </p:nvSpPr>
        <p:spPr bwMode="auto">
          <a:xfrm>
            <a:off x="595282" y="1785926"/>
            <a:ext cx="5214974" cy="3643338"/>
          </a:xfrm>
          <a:prstGeom prst="horizontalScroll">
            <a:avLst/>
          </a:prstGeom>
          <a:no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50000"/>
              </a:spcBef>
              <a:spcAft>
                <a:spcPct val="0"/>
              </a:spcAft>
              <a:buClrTx/>
              <a:buSzTx/>
              <a:buFontTx/>
              <a:buAutoNum type="arabicPeriod"/>
              <a:tabLst/>
            </a:pPr>
            <a:endParaRPr kumimoji="0" lang="es-ES" sz="1800" b="1" i="0" u="none" strike="noStrike" cap="none" normalizeH="0" baseline="0">
              <a:ln>
                <a:noFill/>
              </a:ln>
              <a:solidFill>
                <a:srgbClr val="FF6600"/>
              </a:solidFill>
              <a:effectLst/>
              <a:latin typeface="Century Schoolbook" pitchFamily="18" charset="0"/>
            </a:endParaRPr>
          </a:p>
        </p:txBody>
      </p:sp>
    </p:spTree>
  </p:cSld>
  <p:clrMapOvr>
    <a:masterClrMapping/>
  </p:clrMapOvr>
  <p:transition spd="med">
    <p:strips dir="rd"/>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C96EB6AB-8AFE-41D3-B42F-2AF90DABB379}"/>
              </a:ext>
            </a:extLst>
          </p:cNvPr>
          <p:cNvSpPr txBox="1"/>
          <p:nvPr/>
        </p:nvSpPr>
        <p:spPr>
          <a:xfrm>
            <a:off x="0" y="116632"/>
            <a:ext cx="9906000" cy="400110"/>
          </a:xfrm>
          <a:prstGeom prst="rect">
            <a:avLst/>
          </a:prstGeom>
          <a:solidFill>
            <a:schemeClr val="accent1"/>
          </a:solidFill>
        </p:spPr>
        <p:txBody>
          <a:bodyPr wrap="square" rtlCol="0">
            <a:spAutoFit/>
          </a:bodyPr>
          <a:lstStyle/>
          <a:p>
            <a:pPr lvl="2"/>
            <a:r>
              <a:rPr lang="es-ES" sz="2000" b="1" dirty="0">
                <a:solidFill>
                  <a:schemeClr val="bg1"/>
                </a:solidFill>
              </a:rPr>
              <a:t>HISTORIA DE LA SEGURIDAD</a:t>
            </a:r>
          </a:p>
        </p:txBody>
      </p:sp>
      <p:graphicFrame>
        <p:nvGraphicFramePr>
          <p:cNvPr id="10" name="Diagrama 9">
            <a:extLst>
              <a:ext uri="{FF2B5EF4-FFF2-40B4-BE49-F238E27FC236}">
                <a16:creationId xmlns:a16="http://schemas.microsoft.com/office/drawing/2014/main" id="{0A24FAA7-DC34-4C28-B616-85C925D8D8D5}"/>
              </a:ext>
            </a:extLst>
          </p:cNvPr>
          <p:cNvGraphicFramePr/>
          <p:nvPr>
            <p:extLst>
              <p:ext uri="{D42A27DB-BD31-4B8C-83A1-F6EECF244321}">
                <p14:modId xmlns:p14="http://schemas.microsoft.com/office/powerpoint/2010/main" val="2137745698"/>
              </p:ext>
            </p:extLst>
          </p:nvPr>
        </p:nvGraphicFramePr>
        <p:xfrm>
          <a:off x="1138291" y="3146310"/>
          <a:ext cx="7838504" cy="27309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6" name="Diagrama 5">
            <a:extLst>
              <a:ext uri="{FF2B5EF4-FFF2-40B4-BE49-F238E27FC236}">
                <a16:creationId xmlns:a16="http://schemas.microsoft.com/office/drawing/2014/main" id="{91427291-3895-4C42-BD3D-7C3170AED361}"/>
              </a:ext>
            </a:extLst>
          </p:cNvPr>
          <p:cNvGraphicFramePr/>
          <p:nvPr>
            <p:extLst>
              <p:ext uri="{D42A27DB-BD31-4B8C-83A1-F6EECF244321}">
                <p14:modId xmlns:p14="http://schemas.microsoft.com/office/powerpoint/2010/main" val="2691259570"/>
              </p:ext>
            </p:extLst>
          </p:nvPr>
        </p:nvGraphicFramePr>
        <p:xfrm>
          <a:off x="1138291" y="810115"/>
          <a:ext cx="7838504" cy="2042821"/>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2005280089"/>
      </p:ext>
    </p:extLst>
  </p:cSld>
  <p:clrMapOvr>
    <a:masterClrMapping/>
  </p:clrMapOvr>
  <p:transition spd="med">
    <p:strips dir="rd"/>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p:cNvPicPr>
            <a:picLocks noChangeAspect="1" noChangeArrowheads="1"/>
          </p:cNvPicPr>
          <p:nvPr/>
        </p:nvPicPr>
        <p:blipFill>
          <a:blip r:embed="rId2" cstate="print"/>
          <a:srcRect/>
          <a:stretch>
            <a:fillRect/>
          </a:stretch>
        </p:blipFill>
        <p:spPr bwMode="auto">
          <a:xfrm>
            <a:off x="704528" y="404664"/>
            <a:ext cx="3286128" cy="2190752"/>
          </a:xfrm>
          <a:prstGeom prst="rect">
            <a:avLst/>
          </a:prstGeom>
          <a:ln>
            <a:noFill/>
          </a:ln>
          <a:effectLst>
            <a:reflection blurRad="6350" stA="52000" endA="300" endPos="35000" dir="5400000" sy="-100000" algn="bl" rotWithShape="0"/>
            <a:softEdge rad="112500"/>
          </a:effectLst>
        </p:spPr>
      </p:pic>
      <p:pic>
        <p:nvPicPr>
          <p:cNvPr id="9" name="Picture 3"/>
          <p:cNvPicPr>
            <a:picLocks noChangeAspect="1" noChangeArrowheads="1"/>
          </p:cNvPicPr>
          <p:nvPr/>
        </p:nvPicPr>
        <p:blipFill>
          <a:blip r:embed="rId3" cstate="print"/>
          <a:srcRect/>
          <a:stretch>
            <a:fillRect/>
          </a:stretch>
        </p:blipFill>
        <p:spPr bwMode="auto">
          <a:xfrm>
            <a:off x="6825208" y="2780928"/>
            <a:ext cx="2665993" cy="2786082"/>
          </a:xfrm>
          <a:prstGeom prst="rect">
            <a:avLst/>
          </a:prstGeom>
          <a:ln>
            <a:noFill/>
          </a:ln>
          <a:effectLst>
            <a:reflection blurRad="6350" stA="52000" endA="300" endPos="35000" dir="5400000" sy="-100000" algn="bl" rotWithShape="0"/>
            <a:softEdge rad="112500"/>
          </a:effectLst>
        </p:spPr>
      </p:pic>
    </p:spTree>
    <p:extLst>
      <p:ext uri="{BB962C8B-B14F-4D97-AF65-F5344CB8AC3E}">
        <p14:creationId xmlns:p14="http://schemas.microsoft.com/office/powerpoint/2010/main" val="1049022185"/>
      </p:ext>
    </p:extLst>
  </p:cSld>
  <p:clrMapOvr>
    <a:masterClrMapping/>
  </p:clrMapOvr>
  <p:transition spd="med">
    <p:strips dir="rd"/>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seguinfo.files.wordpress.com/2010/02/02-24notify-worldmap_lg.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6654" y="142900"/>
            <a:ext cx="9572692" cy="6572248"/>
          </a:xfrm>
          <a:prstGeom prst="rect">
            <a:avLst/>
          </a:prstGeom>
          <a:noFill/>
          <a:extLst>
            <a:ext uri="{909E8E84-426E-40DD-AFC4-6F175D3DCCD1}">
              <a14:hiddenFill xmlns:a14="http://schemas.microsoft.com/office/drawing/2010/main">
                <a:solidFill>
                  <a:srgbClr val="FFFFFF"/>
                </a:solidFill>
              </a14:hiddenFill>
            </a:ext>
          </a:extLst>
        </p:spPr>
      </p:pic>
      <p:sp>
        <p:nvSpPr>
          <p:cNvPr id="3" name="2 Rectángulo"/>
          <p:cNvSpPr/>
          <p:nvPr/>
        </p:nvSpPr>
        <p:spPr>
          <a:xfrm>
            <a:off x="0" y="4576479"/>
            <a:ext cx="9906000" cy="2092881"/>
          </a:xfrm>
          <a:prstGeom prst="rect">
            <a:avLst/>
          </a:prstGeom>
        </p:spPr>
        <p:txBody>
          <a:bodyPr wrap="square">
            <a:spAutoFit/>
          </a:bodyPr>
          <a:lstStyle/>
          <a:p>
            <a:pPr algn="ctr">
              <a:buNone/>
            </a:pPr>
            <a:r>
              <a:rPr lang="es-CO" sz="2000" i="1" u="sng" dirty="0">
                <a:solidFill>
                  <a:schemeClr val="accent5">
                    <a:lumMod val="50000"/>
                  </a:schemeClr>
                </a:solidFill>
                <a:effectLst>
                  <a:outerShdw blurRad="38100" dist="38100" dir="2700000" algn="tl">
                    <a:srgbClr val="000000">
                      <a:alpha val="43137"/>
                    </a:srgbClr>
                  </a:outerShdw>
                </a:effectLst>
                <a:hlinkClick r:id="rId3"/>
              </a:rPr>
              <a:t>Microsoft logra permiso judicial para desactivar una </a:t>
            </a:r>
            <a:r>
              <a:rPr lang="es-CO" sz="2000" i="1" u="sng" dirty="0" err="1">
                <a:solidFill>
                  <a:schemeClr val="accent5">
                    <a:lumMod val="50000"/>
                  </a:schemeClr>
                </a:solidFill>
                <a:effectLst>
                  <a:outerShdw blurRad="38100" dist="38100" dir="2700000" algn="tl">
                    <a:srgbClr val="000000">
                      <a:alpha val="43137"/>
                    </a:srgbClr>
                  </a:outerShdw>
                </a:effectLst>
                <a:hlinkClick r:id="rId3"/>
              </a:rPr>
              <a:t>gigatesca</a:t>
            </a:r>
            <a:r>
              <a:rPr lang="es-CO" sz="2000" i="1" u="sng" dirty="0">
                <a:solidFill>
                  <a:schemeClr val="accent5">
                    <a:lumMod val="50000"/>
                  </a:schemeClr>
                </a:solidFill>
                <a:effectLst>
                  <a:outerShdw blurRad="38100" dist="38100" dir="2700000" algn="tl">
                    <a:srgbClr val="000000">
                      <a:alpha val="43137"/>
                    </a:srgbClr>
                  </a:outerShdw>
                </a:effectLst>
                <a:hlinkClick r:id="rId3"/>
              </a:rPr>
              <a:t> red de ‘</a:t>
            </a:r>
            <a:r>
              <a:rPr lang="es-CO" sz="2000" i="1" u="sng" dirty="0" err="1">
                <a:solidFill>
                  <a:schemeClr val="accent5">
                    <a:lumMod val="50000"/>
                  </a:schemeClr>
                </a:solidFill>
                <a:effectLst>
                  <a:outerShdw blurRad="38100" dist="38100" dir="2700000" algn="tl">
                    <a:srgbClr val="000000">
                      <a:alpha val="43137"/>
                    </a:srgbClr>
                  </a:outerShdw>
                </a:effectLst>
                <a:hlinkClick r:id="rId3"/>
              </a:rPr>
              <a:t>spam</a:t>
            </a:r>
            <a:r>
              <a:rPr lang="es-CO" sz="2000" i="1" u="sng" dirty="0">
                <a:solidFill>
                  <a:schemeClr val="accent5">
                    <a:lumMod val="50000"/>
                  </a:schemeClr>
                </a:solidFill>
                <a:effectLst>
                  <a:outerShdw blurRad="38100" dist="38100" dir="2700000" algn="tl">
                    <a:srgbClr val="000000">
                      <a:alpha val="43137"/>
                    </a:srgbClr>
                  </a:outerShdw>
                </a:effectLst>
                <a:hlinkClick r:id="rId3"/>
              </a:rPr>
              <a:t>’</a:t>
            </a:r>
            <a:r>
              <a:rPr lang="es-CO" sz="2000" i="1" u="sng" dirty="0">
                <a:solidFill>
                  <a:schemeClr val="accent5">
                    <a:lumMod val="50000"/>
                  </a:schemeClr>
                </a:solidFill>
                <a:effectLst>
                  <a:outerShdw blurRad="38100" dist="38100" dir="2700000" algn="tl">
                    <a:srgbClr val="000000">
                      <a:alpha val="43137"/>
                    </a:srgbClr>
                  </a:outerShdw>
                </a:effectLst>
              </a:rPr>
              <a:t>  </a:t>
            </a:r>
            <a:r>
              <a:rPr lang="es-CO" sz="2000" i="1" u="sng" dirty="0">
                <a:solidFill>
                  <a:srgbClr val="115979"/>
                </a:solidFill>
                <a:effectLst>
                  <a:outerShdw blurRad="38100" dist="38100" dir="2700000" algn="tl">
                    <a:srgbClr val="000000">
                      <a:alpha val="43137"/>
                    </a:srgbClr>
                  </a:outerShdw>
                </a:effectLst>
              </a:rPr>
              <a:t>febrero 26, 2010</a:t>
            </a:r>
          </a:p>
          <a:p>
            <a:pPr algn="ctr">
              <a:buNone/>
            </a:pPr>
            <a:r>
              <a:rPr lang="es-CO" sz="2000" i="1" u="sng" dirty="0">
                <a:solidFill>
                  <a:srgbClr val="002060"/>
                </a:solidFill>
                <a:effectLst>
                  <a:outerShdw blurRad="38100" dist="38100" dir="2700000" algn="tl">
                    <a:srgbClr val="000000">
                      <a:alpha val="43137"/>
                    </a:srgbClr>
                  </a:outerShdw>
                </a:effectLst>
              </a:rPr>
              <a:t>El gigante de ‘software’ Microsoft </a:t>
            </a:r>
            <a:r>
              <a:rPr lang="es-CO" sz="2000" i="1" u="sng" dirty="0">
                <a:solidFill>
                  <a:srgbClr val="002060"/>
                </a:solidFill>
                <a:effectLst>
                  <a:outerShdw blurRad="38100" dist="38100" dir="2700000" algn="tl">
                    <a:srgbClr val="000000">
                      <a:alpha val="43137"/>
                    </a:srgbClr>
                  </a:outerShdw>
                </a:effectLst>
                <a:hlinkClick r:id="rId4"/>
              </a:rPr>
              <a:t>ha anunciado</a:t>
            </a:r>
            <a:r>
              <a:rPr lang="es-CO" sz="2000" i="1" u="sng" dirty="0">
                <a:solidFill>
                  <a:srgbClr val="002060"/>
                </a:solidFill>
                <a:effectLst>
                  <a:outerShdw blurRad="38100" dist="38100" dir="2700000" algn="tl">
                    <a:srgbClr val="000000">
                      <a:alpha val="43137"/>
                    </a:srgbClr>
                  </a:outerShdw>
                </a:effectLst>
              </a:rPr>
              <a:t> que obtuvo autorización judicial de un tribunal de Virginia (EEUU) para desactivar 277 dominios de Internet usados para “dirigir y controlar” una ‘</a:t>
            </a:r>
            <a:r>
              <a:rPr lang="es-CO" sz="2000" i="1" u="sng" dirty="0" err="1">
                <a:solidFill>
                  <a:srgbClr val="002060"/>
                </a:solidFill>
                <a:effectLst>
                  <a:outerShdw blurRad="38100" dist="38100" dir="2700000" algn="tl">
                    <a:srgbClr val="000000">
                      <a:alpha val="43137"/>
                    </a:srgbClr>
                  </a:outerShdw>
                </a:effectLst>
              </a:rPr>
              <a:t>botnet</a:t>
            </a:r>
            <a:r>
              <a:rPr lang="es-CO" sz="2000" i="1" u="sng" dirty="0">
                <a:solidFill>
                  <a:srgbClr val="002060"/>
                </a:solidFill>
                <a:effectLst>
                  <a:outerShdw blurRad="38100" dist="38100" dir="2700000" algn="tl">
                    <a:srgbClr val="000000">
                      <a:alpha val="43137"/>
                    </a:srgbClr>
                  </a:outerShdw>
                </a:effectLst>
              </a:rPr>
              <a:t>’ dedicada al envío masivo de correo basura. </a:t>
            </a:r>
            <a:r>
              <a:rPr lang="es-CO" sz="2000" u="sng" dirty="0">
                <a:solidFill>
                  <a:srgbClr val="002060"/>
                </a:solidFill>
                <a:effectLst>
                  <a:outerShdw blurRad="38100" dist="38100" dir="2700000" algn="tl">
                    <a:srgbClr val="000000">
                      <a:alpha val="43137"/>
                    </a:srgbClr>
                  </a:outerShdw>
                </a:effectLst>
              </a:rPr>
              <a:t>SPAM</a:t>
            </a:r>
          </a:p>
        </p:txBody>
      </p:sp>
      <p:sp>
        <p:nvSpPr>
          <p:cNvPr id="6" name="5 Rectángulo"/>
          <p:cNvSpPr/>
          <p:nvPr/>
        </p:nvSpPr>
        <p:spPr>
          <a:xfrm>
            <a:off x="488504" y="188640"/>
            <a:ext cx="9057456" cy="400110"/>
          </a:xfrm>
          <a:prstGeom prst="rect">
            <a:avLst/>
          </a:prstGeom>
        </p:spPr>
        <p:txBody>
          <a:bodyPr wrap="square">
            <a:spAutoFit/>
          </a:bodyPr>
          <a:lstStyle/>
          <a:p>
            <a:pPr>
              <a:buNone/>
            </a:pPr>
            <a:r>
              <a:rPr lang="es-CO" sz="2000" i="1" dirty="0">
                <a:solidFill>
                  <a:schemeClr val="tx1"/>
                </a:solidFill>
                <a:effectLst>
                  <a:outerShdw blurRad="38100" dist="38100" dir="2700000" algn="tl">
                    <a:srgbClr val="000000">
                      <a:alpha val="43137"/>
                    </a:srgbClr>
                  </a:outerShdw>
                </a:effectLst>
              </a:rPr>
              <a:t>Mapa de infecciones </a:t>
            </a:r>
            <a:r>
              <a:rPr lang="es-CO" sz="2000" i="1" dirty="0" err="1">
                <a:solidFill>
                  <a:schemeClr val="tx1"/>
                </a:solidFill>
                <a:effectLst>
                  <a:outerShdw blurRad="38100" dist="38100" dir="2700000" algn="tl">
                    <a:srgbClr val="000000">
                      <a:alpha val="43137"/>
                    </a:srgbClr>
                  </a:outerShdw>
                </a:effectLst>
              </a:rPr>
              <a:t>Waladec</a:t>
            </a:r>
            <a:r>
              <a:rPr lang="es-CO" sz="2000" i="1" dirty="0">
                <a:solidFill>
                  <a:schemeClr val="tx1"/>
                </a:solidFill>
                <a:effectLst>
                  <a:outerShdw blurRad="38100" dist="38100" dir="2700000" algn="tl">
                    <a:srgbClr val="000000">
                      <a:alpha val="43137"/>
                    </a:srgbClr>
                  </a:outerShdw>
                </a:effectLst>
              </a:rPr>
              <a:t> de los últimos 18 días (</a:t>
            </a:r>
            <a:r>
              <a:rPr lang="es-CO" sz="2000" i="1" dirty="0" err="1">
                <a:solidFill>
                  <a:schemeClr val="tx1"/>
                </a:solidFill>
                <a:effectLst>
                  <a:outerShdw blurRad="38100" dist="38100" dir="2700000" algn="tl">
                    <a:srgbClr val="000000">
                      <a:alpha val="43137"/>
                    </a:srgbClr>
                  </a:outerShdw>
                </a:effectLst>
              </a:rPr>
              <a:t>BlogTechnet</a:t>
            </a:r>
            <a:r>
              <a:rPr lang="es-CO" i="1" dirty="0">
                <a:solidFill>
                  <a:schemeClr val="tx1"/>
                </a:solidFill>
                <a:effectLst>
                  <a:outerShdw blurRad="38100" dist="38100" dir="2700000" algn="tl">
                    <a:srgbClr val="000000">
                      <a:alpha val="43137"/>
                    </a:srgbClr>
                  </a:outerShdw>
                </a:effectLst>
              </a:rPr>
              <a:t>)</a:t>
            </a:r>
            <a:endParaRPr lang="es-CO" dirty="0">
              <a:solidFill>
                <a:schemeClr val="tx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490743718"/>
      </p:ext>
    </p:extLst>
  </p:cSld>
  <p:clrMapOvr>
    <a:masterClrMapping/>
  </p:clrMapOvr>
  <p:transition spd="med">
    <p:strips dir="rd"/>
  </p:transition>
</p:sld>
</file>

<file path=ppt/theme/theme1.xml><?xml version="1.0" encoding="utf-8"?>
<a:theme xmlns:a="http://schemas.openxmlformats.org/drawingml/2006/main" name="Retrospección">
  <a:themeElements>
    <a:clrScheme name="Retrospección">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ción">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ción">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Tema de 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ema de 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Retrospect</Template>
  <TotalTime>7232</TotalTime>
  <Words>3702</Words>
  <Application>Microsoft Office PowerPoint</Application>
  <PresentationFormat>A4 (210 x 297 mm)</PresentationFormat>
  <Paragraphs>367</Paragraphs>
  <Slides>60</Slides>
  <Notes>2</Notes>
  <HiddenSlides>0</HiddenSlides>
  <MMClips>0</MMClips>
  <ScaleCrop>false</ScaleCrop>
  <HeadingPairs>
    <vt:vector size="6" baseType="variant">
      <vt:variant>
        <vt:lpstr>Fuentes usadas</vt:lpstr>
      </vt:variant>
      <vt:variant>
        <vt:i4>10</vt:i4>
      </vt:variant>
      <vt:variant>
        <vt:lpstr>Tema</vt:lpstr>
      </vt:variant>
      <vt:variant>
        <vt:i4>1</vt:i4>
      </vt:variant>
      <vt:variant>
        <vt:lpstr>Títulos de diapositiva</vt:lpstr>
      </vt:variant>
      <vt:variant>
        <vt:i4>60</vt:i4>
      </vt:variant>
    </vt:vector>
  </HeadingPairs>
  <TitlesOfParts>
    <vt:vector size="71" baseType="lpstr">
      <vt:lpstr>Adobe Hebrew</vt:lpstr>
      <vt:lpstr>Arial</vt:lpstr>
      <vt:lpstr>Arial Black</vt:lpstr>
      <vt:lpstr>Bodoni MT Black</vt:lpstr>
      <vt:lpstr>Calibri</vt:lpstr>
      <vt:lpstr>Calibri Light</vt:lpstr>
      <vt:lpstr>Century Schoolbook</vt:lpstr>
      <vt:lpstr>Chicago</vt:lpstr>
      <vt:lpstr>Times New Roman</vt:lpstr>
      <vt:lpstr>Wingdings</vt:lpstr>
      <vt:lpstr>Retrospección</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INPAHU</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Diapositiva 1</dc:title>
  <dc:creator>Centro de Producción de Artes Gráficas</dc:creator>
  <cp:lastModifiedBy>MAURICIO PINZON SILVA</cp:lastModifiedBy>
  <cp:revision>520</cp:revision>
  <dcterms:created xsi:type="dcterms:W3CDTF">2006-06-15T21:59:36Z</dcterms:created>
  <dcterms:modified xsi:type="dcterms:W3CDTF">2019-02-11T03:11:42Z</dcterms:modified>
</cp:coreProperties>
</file>